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5" r:id="rId3"/>
    <p:sldId id="271" r:id="rId4"/>
    <p:sldId id="273" r:id="rId5"/>
    <p:sldId id="275" r:id="rId6"/>
    <p:sldId id="274" r:id="rId7"/>
    <p:sldId id="286" r:id="rId8"/>
    <p:sldId id="284" r:id="rId9"/>
    <p:sldId id="287" r:id="rId10"/>
    <p:sldId id="277" r:id="rId11"/>
    <p:sldId id="282" r:id="rId12"/>
    <p:sldId id="283" r:id="rId13"/>
    <p:sldId id="278" r:id="rId14"/>
    <p:sldId id="279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5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302F3-A3F5-F04F-9A11-CDEB641F081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A5E4E-3782-814C-A016-352CDEBA8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3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10409.github.io/RadHarmony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sna.org/artificial-intelligence/ai-image-challenge/rsna-pneumonia-detection-challenge-2018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hyperlink" Target="https://www.kaggle.com/c/rsna-pneumonia-detection-challenge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f10409/RadHarmony/discussions/4" TargetMode="External"/><Relationship Id="rId2" Type="http://schemas.openxmlformats.org/officeDocument/2006/relationships/hyperlink" Target="https://f10409.github.io/RadHarmony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442" y="1450871"/>
            <a:ext cx="11981116" cy="17535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b="1" dirty="0">
                <a:cs typeface="Poppins" pitchFamily="2" charset="77"/>
              </a:rPr>
              <a:t>From Raw Data to Deep Learning Pipeline: </a:t>
            </a:r>
            <a:r>
              <a:rPr lang="en-US" sz="3200" dirty="0">
                <a:cs typeface="Poppins" pitchFamily="2" charset="77"/>
              </a:rPr>
              <a:t>Harmonizing Heterogeneous Radiological Datasets with RadHarmony</a:t>
            </a:r>
            <a:endParaRPr lang="en-US" sz="4800" dirty="0"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065DC5-76FF-55A9-F6BB-CAA59374F579}"/>
              </a:ext>
            </a:extLst>
          </p:cNvPr>
          <p:cNvSpPr txBox="1"/>
          <p:nvPr/>
        </p:nvSpPr>
        <p:spPr>
          <a:xfrm>
            <a:off x="3699425" y="3731614"/>
            <a:ext cx="47931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Presented by</a:t>
            </a:r>
          </a:p>
          <a:p>
            <a:pPr algn="ctr"/>
            <a:r>
              <a:rPr lang="en-US" sz="2400" b="1" dirty="0"/>
              <a:t>Frank Li</a:t>
            </a:r>
          </a:p>
          <a:p>
            <a:pPr algn="ctr"/>
            <a:r>
              <a:rPr lang="en-US" sz="2400" b="1" dirty="0"/>
              <a:t>Theo Dapamede</a:t>
            </a:r>
            <a:endParaRPr lang="en-US" sz="2400" dirty="0"/>
          </a:p>
          <a:p>
            <a:pPr algn="ctr"/>
            <a:r>
              <a:rPr lang="en-US" sz="2000" dirty="0"/>
              <a:t>Health AI Datathon, 07.27.2026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7DBE24-7D9F-7BE8-6358-1CEFABE1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664" y="5909408"/>
            <a:ext cx="3102864" cy="7330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989585-380E-4791-7D3A-646E85D3C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264" y="5909408"/>
            <a:ext cx="24384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9E4E8-D6E0-7615-D325-97E92CD1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Image Encoder Evaluation (classification / zero-shot / segmentation)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098785E-8829-6302-4C58-EBF5DC020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525903"/>
              </p:ext>
            </p:extLst>
          </p:nvPr>
        </p:nvGraphicFramePr>
        <p:xfrm>
          <a:off x="838200" y="2131060"/>
          <a:ext cx="8248650" cy="259588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228793">
                  <a:extLst>
                    <a:ext uri="{9D8B030D-6E8A-4147-A177-3AD203B41FA5}">
                      <a16:colId xmlns:a16="http://schemas.microsoft.com/office/drawing/2014/main" val="3047280513"/>
                    </a:ext>
                  </a:extLst>
                </a:gridCol>
                <a:gridCol w="6019857">
                  <a:extLst>
                    <a:ext uri="{9D8B030D-6E8A-4147-A177-3AD203B41FA5}">
                      <a16:colId xmlns:a16="http://schemas.microsoft.com/office/drawing/2014/main" val="40876109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71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&lt;MODEL_RECIPE&gt;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medsiglip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11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&lt;TASK&gt;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linear probing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266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&lt;EVALUATOR&gt;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linear probe evaluator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16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&lt;DATASET_CLASS&gt;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Montgomery CXR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728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&lt;IMAGE_PATH&gt;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</a:t>
                      </a:r>
                      <a:r>
                        <a:rPr lang="en-US" dirty="0" err="1"/>
                        <a:t>mnt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efs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cxr</a:t>
                      </a:r>
                      <a:r>
                        <a:rPr lang="en-US" dirty="0"/>
                        <a:t>/Montgomery-CXR/</a:t>
                      </a:r>
                      <a:r>
                        <a:rPr lang="en-US" dirty="0" err="1"/>
                        <a:t>MontgomerySet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CXR_png</a:t>
                      </a:r>
                      <a:r>
                        <a:rPr lang="en-US" dirty="0"/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442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&lt;OUTPUT_FLAG&gt;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iutput_cls</a:t>
                      </a:r>
                      <a:r>
                        <a:rPr lang="en-US" dirty="0"/>
                        <a:t>=True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03049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1A0DC9D-6FDD-95B1-2E47-942E10768605}"/>
              </a:ext>
            </a:extLst>
          </p:cNvPr>
          <p:cNvSpPr txBox="1"/>
          <p:nvPr/>
        </p:nvSpPr>
        <p:spPr>
          <a:xfrm>
            <a:off x="838200" y="4995862"/>
            <a:ext cx="10515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Prompt Template:</a:t>
            </a:r>
          </a:p>
          <a:p>
            <a:endParaRPr lang="en-US" u="sng" dirty="0"/>
          </a:p>
          <a:p>
            <a:r>
              <a:rPr lang="en-US" dirty="0"/>
              <a:t>Using the use-</a:t>
            </a:r>
            <a:r>
              <a:rPr lang="en-US" dirty="0" err="1"/>
              <a:t>radharmony</a:t>
            </a:r>
            <a:r>
              <a:rPr lang="en-US" dirty="0"/>
              <a:t> skill, run a 5-fold </a:t>
            </a:r>
            <a:r>
              <a:rPr lang="en-US" b="1" dirty="0"/>
              <a:t>&lt;TASK&gt;</a:t>
            </a:r>
            <a:r>
              <a:rPr lang="en-US" dirty="0"/>
              <a:t> with the frozen </a:t>
            </a:r>
            <a:r>
              <a:rPr lang="en-US" b="1" dirty="0"/>
              <a:t>&lt;MODEL_RECIPE&gt; </a:t>
            </a:r>
            <a:r>
              <a:rPr lang="en-US" dirty="0"/>
              <a:t>encoder on </a:t>
            </a:r>
            <a:r>
              <a:rPr lang="en-US" b="1" dirty="0"/>
              <a:t>&lt;DATASET_CLASS&gt; </a:t>
            </a:r>
            <a:r>
              <a:rPr lang="en-US" dirty="0"/>
              <a:t>at </a:t>
            </a:r>
            <a:r>
              <a:rPr lang="en-US" b="1" dirty="0"/>
              <a:t>&lt;IMAGE_PATH&gt;,</a:t>
            </a:r>
            <a:r>
              <a:rPr lang="en-US" dirty="0"/>
              <a:t> using </a:t>
            </a:r>
            <a:r>
              <a:rPr lang="en-US" b="1" dirty="0"/>
              <a:t>&lt;EVALUATOR&gt;</a:t>
            </a:r>
            <a:r>
              <a:rPr lang="en-US" dirty="0"/>
              <a:t> and </a:t>
            </a:r>
            <a:r>
              <a:rPr lang="en-US" b="1" dirty="0"/>
              <a:t>&lt;OUTPUT_FLAG&gt;</a:t>
            </a:r>
            <a:r>
              <a:rPr lang="en-US" dirty="0"/>
              <a:t>. </a:t>
            </a:r>
            <a:r>
              <a:rPr lang="en-US" b="1" dirty="0"/>
              <a:t>[</a:t>
            </a:r>
            <a:r>
              <a:rPr lang="en-US" sz="1800" b="1" dirty="0"/>
              <a:t>Shared Output </a:t>
            </a:r>
            <a:r>
              <a:rPr lang="en-US" b="1" dirty="0"/>
              <a:t>P</a:t>
            </a:r>
            <a:r>
              <a:rPr lang="en-US" sz="1800" b="1" dirty="0"/>
              <a:t>rompt</a:t>
            </a:r>
            <a:r>
              <a:rPr lang="en-US" b="1" dirty="0"/>
              <a:t>]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0CD5B6-3029-A86A-399C-49FA4D04D0AA}"/>
              </a:ext>
            </a:extLst>
          </p:cNvPr>
          <p:cNvSpPr txBox="1"/>
          <p:nvPr/>
        </p:nvSpPr>
        <p:spPr>
          <a:xfrm>
            <a:off x="9213533" y="2644170"/>
            <a:ext cx="28870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Shared Output Prompt:</a:t>
            </a:r>
            <a:endParaRPr lang="en-US" sz="1600" dirty="0"/>
          </a:p>
          <a:p>
            <a:r>
              <a:rPr lang="en-US" sz="1600" dirty="0"/>
              <a:t>Report metrics as mean [95% CI]. Save result tables and sample-prediction overlays as PNGs in “</a:t>
            </a:r>
            <a:r>
              <a:rPr lang="en-US" sz="1600" dirty="0" err="1"/>
              <a:t>evaluator_outputs</a:t>
            </a:r>
            <a:r>
              <a:rPr lang="en-US" sz="1600" dirty="0"/>
              <a:t>” folder. </a:t>
            </a:r>
          </a:p>
        </p:txBody>
      </p:sp>
    </p:spTree>
    <p:extLst>
      <p:ext uri="{BB962C8B-B14F-4D97-AF65-F5344CB8AC3E}">
        <p14:creationId xmlns:p14="http://schemas.microsoft.com/office/powerpoint/2010/main" val="403344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40126-C2E5-6A8D-5715-6374763CF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9B171-3353-FF81-E8EC-B493EF057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the use-</a:t>
            </a:r>
            <a:r>
              <a:rPr lang="en-US" dirty="0" err="1"/>
              <a:t>radharmony</a:t>
            </a:r>
            <a:r>
              <a:rPr lang="en-US" dirty="0"/>
              <a:t> skill, run a 5-fold </a:t>
            </a:r>
            <a:r>
              <a:rPr lang="en-US" b="1" dirty="0"/>
              <a:t>linear probing on tuberculosis </a:t>
            </a:r>
            <a:r>
              <a:rPr lang="en-US" dirty="0"/>
              <a:t>with the frozen </a:t>
            </a:r>
            <a:r>
              <a:rPr lang="en-US" b="1" dirty="0" err="1"/>
              <a:t>MedSigLIP</a:t>
            </a:r>
            <a:r>
              <a:rPr lang="en-US" dirty="0"/>
              <a:t> encoder on </a:t>
            </a:r>
            <a:r>
              <a:rPr lang="en-US" b="1" dirty="0"/>
              <a:t>Montgomery CXR</a:t>
            </a:r>
            <a:r>
              <a:rPr lang="en-US" dirty="0"/>
              <a:t> at </a:t>
            </a:r>
            <a:r>
              <a:rPr lang="en-US" sz="2800" b="1" dirty="0">
                <a:effectLst/>
              </a:rPr>
              <a:t>/</a:t>
            </a:r>
            <a:r>
              <a:rPr lang="en-US" sz="2800" b="1" dirty="0" err="1">
                <a:effectLst/>
              </a:rPr>
              <a:t>mnt</a:t>
            </a:r>
            <a:r>
              <a:rPr lang="en-US" sz="2800" b="1" dirty="0">
                <a:effectLst/>
              </a:rPr>
              <a:t>/</a:t>
            </a:r>
            <a:r>
              <a:rPr lang="en-US" sz="2800" b="1" dirty="0" err="1">
                <a:effectLst/>
              </a:rPr>
              <a:t>efs</a:t>
            </a:r>
            <a:r>
              <a:rPr lang="en-US" sz="2800" b="1" dirty="0">
                <a:effectLst/>
              </a:rPr>
              <a:t>/</a:t>
            </a:r>
            <a:r>
              <a:rPr lang="en-US" sz="2800" b="1" dirty="0" err="1">
                <a:effectLst/>
              </a:rPr>
              <a:t>cxr</a:t>
            </a:r>
            <a:r>
              <a:rPr lang="en-US" sz="2800" b="1" dirty="0">
                <a:effectLst/>
              </a:rPr>
              <a:t>/Montgomery-CXR/</a:t>
            </a:r>
            <a:r>
              <a:rPr lang="en-US" sz="2800" b="1" dirty="0" err="1">
                <a:effectLst/>
              </a:rPr>
              <a:t>MontgomerySet</a:t>
            </a:r>
            <a:r>
              <a:rPr lang="en-US" sz="2800" b="1" dirty="0">
                <a:effectLst/>
              </a:rPr>
              <a:t>/</a:t>
            </a:r>
            <a:r>
              <a:rPr lang="en-US" sz="2800" b="1" dirty="0" err="1">
                <a:effectLst/>
              </a:rPr>
              <a:t>CXR_png</a:t>
            </a:r>
            <a:r>
              <a:rPr lang="en-US" sz="2800" b="1" dirty="0">
                <a:effectLst/>
              </a:rPr>
              <a:t>/</a:t>
            </a:r>
            <a:r>
              <a:rPr lang="en-US" dirty="0"/>
              <a:t>, using </a:t>
            </a:r>
            <a:r>
              <a:rPr lang="en-US" b="1" dirty="0" err="1"/>
              <a:t>LinearProbeEvaluator</a:t>
            </a:r>
            <a:r>
              <a:rPr lang="en-US" dirty="0"/>
              <a:t> and </a:t>
            </a:r>
            <a:r>
              <a:rPr lang="en-US" b="1" dirty="0"/>
              <a:t>set </a:t>
            </a:r>
            <a:r>
              <a:rPr lang="en-US" b="1" dirty="0" err="1"/>
              <a:t>output_cls</a:t>
            </a:r>
            <a:r>
              <a:rPr lang="en-US" b="1" dirty="0"/>
              <a:t>=True</a:t>
            </a:r>
            <a:r>
              <a:rPr lang="en-US" dirty="0"/>
              <a:t>. Use </a:t>
            </a:r>
            <a:r>
              <a:rPr lang="en-US" b="1" dirty="0"/>
              <a:t>RadHarmony-(</a:t>
            </a:r>
            <a:r>
              <a:rPr lang="en-US" b="1" dirty="0" err="1"/>
              <a:t>medgemma</a:t>
            </a:r>
            <a:r>
              <a:rPr lang="en-US" b="1" dirty="0"/>
              <a:t>) </a:t>
            </a:r>
            <a:r>
              <a:rPr lang="en-US" dirty="0"/>
              <a:t>environment. Report metrics as mean [95% CI]. Save result tables and sample-prediction overlays as PNGs in “</a:t>
            </a:r>
            <a:r>
              <a:rPr lang="en-US" dirty="0" err="1"/>
              <a:t>evaluator_outputs</a:t>
            </a:r>
            <a:r>
              <a:rPr lang="en-US" dirty="0"/>
              <a:t>” folder. Run the task on </a:t>
            </a:r>
            <a:r>
              <a:rPr lang="en-US" dirty="0">
                <a:solidFill>
                  <a:srgbClr val="C00000"/>
                </a:solidFill>
              </a:rPr>
              <a:t>CUDA0</a:t>
            </a:r>
            <a:r>
              <a:rPr lang="en-US" dirty="0"/>
              <a:t> if needed.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730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8851-3631-C09B-41A0-9E7E8371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Can also try: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323C5-5E82-AEE6-9B47-280D9C1F3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uncertainty measurement (e.g. bootstrapped CI) by providing a training data and a test data.</a:t>
            </a:r>
          </a:p>
          <a:p>
            <a:pPr lvl="1"/>
            <a:r>
              <a:rPr lang="en-US" i="1" dirty="0"/>
              <a:t>Hint: training and test data need to share the same labels</a:t>
            </a:r>
          </a:p>
          <a:p>
            <a:endParaRPr lang="en-US" dirty="0"/>
          </a:p>
          <a:p>
            <a:r>
              <a:rPr lang="en-US" dirty="0"/>
              <a:t>Different encoders or datasets</a:t>
            </a:r>
          </a:p>
          <a:p>
            <a:endParaRPr lang="en-US" dirty="0"/>
          </a:p>
          <a:p>
            <a:r>
              <a:rPr lang="en-US" dirty="0"/>
              <a:t>Different probes (classification or segmentation)</a:t>
            </a:r>
          </a:p>
          <a:p>
            <a:pPr lvl="1"/>
            <a:r>
              <a:rPr lang="en-US" dirty="0"/>
              <a:t>Documentation: </a:t>
            </a:r>
            <a:r>
              <a:rPr lang="en-US" dirty="0">
                <a:hlinkClick r:id="rId2"/>
              </a:rPr>
              <a:t>https://f10409.github.io/RadHarmony/index.html</a:t>
            </a:r>
            <a:endParaRPr lang="en-US" dirty="0"/>
          </a:p>
          <a:p>
            <a:pPr lvl="1"/>
            <a:r>
              <a:rPr lang="en-US" dirty="0"/>
              <a:t>Or just ask your coding agent..</a:t>
            </a:r>
          </a:p>
        </p:txBody>
      </p:sp>
    </p:spTree>
    <p:extLst>
      <p:ext uri="{BB962C8B-B14F-4D97-AF65-F5344CB8AC3E}">
        <p14:creationId xmlns:p14="http://schemas.microsoft.com/office/powerpoint/2010/main" val="35384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7D695-BB1D-2DC3-DBFE-03C83047A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46A9-DB4A-2A64-6F18-0857B6AF9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Visual Question Answering (VQA)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10C5C87-E40D-C5D3-D2A3-737FEAAD0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555214"/>
              </p:ext>
            </p:extLst>
          </p:nvPr>
        </p:nvGraphicFramePr>
        <p:xfrm>
          <a:off x="838200" y="2131060"/>
          <a:ext cx="8248650" cy="148336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228793">
                  <a:extLst>
                    <a:ext uri="{9D8B030D-6E8A-4147-A177-3AD203B41FA5}">
                      <a16:colId xmlns:a16="http://schemas.microsoft.com/office/drawing/2014/main" val="3047280513"/>
                    </a:ext>
                  </a:extLst>
                </a:gridCol>
                <a:gridCol w="6019857">
                  <a:extLst>
                    <a:ext uri="{9D8B030D-6E8A-4147-A177-3AD203B41FA5}">
                      <a16:colId xmlns:a16="http://schemas.microsoft.com/office/drawing/2014/main" val="40876109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71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&lt;MODEL_RECIPE&gt;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medgemma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11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&lt;DATASET_CLASS&gt;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VQA-RAD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728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&lt;IMAGE_PATH&gt;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</a:t>
                      </a:r>
                      <a:r>
                        <a:rPr lang="en-US" dirty="0" err="1"/>
                        <a:t>mnt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efs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cxr</a:t>
                      </a:r>
                      <a:r>
                        <a:rPr lang="en-US" dirty="0"/>
                        <a:t>/VQA-RAD/VQA_RAD Image Folder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44245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70092DE-16FF-1A61-94CD-76E91FC7DCCB}"/>
              </a:ext>
            </a:extLst>
          </p:cNvPr>
          <p:cNvSpPr txBox="1"/>
          <p:nvPr/>
        </p:nvSpPr>
        <p:spPr>
          <a:xfrm>
            <a:off x="838200" y="4054792"/>
            <a:ext cx="10515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Prompt Template:</a:t>
            </a:r>
          </a:p>
          <a:p>
            <a:endParaRPr lang="en-US" u="sng" dirty="0"/>
          </a:p>
          <a:p>
            <a:r>
              <a:rPr lang="en-US" dirty="0"/>
              <a:t>Using the use-</a:t>
            </a:r>
            <a:r>
              <a:rPr lang="en-US" dirty="0" err="1"/>
              <a:t>radharmony</a:t>
            </a:r>
            <a:r>
              <a:rPr lang="en-US" dirty="0"/>
              <a:t> skill, run visual question answering with </a:t>
            </a:r>
            <a:r>
              <a:rPr lang="en-US" b="1" dirty="0"/>
              <a:t>&lt;MODEL_RECIPE&gt; </a:t>
            </a:r>
            <a:r>
              <a:rPr lang="en-US" dirty="0"/>
              <a:t>on </a:t>
            </a:r>
            <a:r>
              <a:rPr lang="en-US" b="1" dirty="0"/>
              <a:t>&lt;DATASET_CLASS&gt;</a:t>
            </a:r>
            <a:r>
              <a:rPr lang="en-US" dirty="0"/>
              <a:t> at </a:t>
            </a:r>
            <a:r>
              <a:rPr lang="en-US" b="1" dirty="0"/>
              <a:t>&lt;IMAGE_PATH&gt; </a:t>
            </a:r>
            <a:r>
              <a:rPr lang="en-US" dirty="0"/>
              <a:t>via </a:t>
            </a:r>
            <a:r>
              <a:rPr lang="en-US" dirty="0" err="1"/>
              <a:t>VQAEvaluator</a:t>
            </a:r>
            <a:r>
              <a:rPr lang="en-US" dirty="0"/>
              <a:t>. Report token F1 overall plus accuracy on the closed (yes/no) subset, with bootstrap CIs. </a:t>
            </a:r>
            <a:r>
              <a:rPr lang="en-US" b="1" dirty="0"/>
              <a:t>[</a:t>
            </a:r>
            <a:r>
              <a:rPr lang="en-US" sz="1800" b="1" dirty="0"/>
              <a:t>Shared Output </a:t>
            </a:r>
            <a:r>
              <a:rPr lang="en-US" b="1" dirty="0"/>
              <a:t>P</a:t>
            </a:r>
            <a:r>
              <a:rPr lang="en-US" sz="1800" b="1" dirty="0"/>
              <a:t>rompt</a:t>
            </a:r>
            <a:r>
              <a:rPr lang="en-US" b="1" dirty="0"/>
              <a:t>]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688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0053E-776C-4BD3-0A2E-045A1DBB6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Report Generation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80B14CD-B5E4-CC4D-0269-A9BD39AFCF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1486258"/>
              </p:ext>
            </p:extLst>
          </p:nvPr>
        </p:nvGraphicFramePr>
        <p:xfrm>
          <a:off x="838200" y="2157095"/>
          <a:ext cx="8248650" cy="148336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228793">
                  <a:extLst>
                    <a:ext uri="{9D8B030D-6E8A-4147-A177-3AD203B41FA5}">
                      <a16:colId xmlns:a16="http://schemas.microsoft.com/office/drawing/2014/main" val="3047280513"/>
                    </a:ext>
                  </a:extLst>
                </a:gridCol>
                <a:gridCol w="6019857">
                  <a:extLst>
                    <a:ext uri="{9D8B030D-6E8A-4147-A177-3AD203B41FA5}">
                      <a16:colId xmlns:a16="http://schemas.microsoft.com/office/drawing/2014/main" val="40876109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71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&lt;MODEL_RECIPE&gt;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medgemma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11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&lt;DATASET_CLASS&gt;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MIMIC CXR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728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&lt;IMAGE_PATH&gt;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</a:t>
                      </a:r>
                      <a:r>
                        <a:rPr lang="en-US" dirty="0" err="1"/>
                        <a:t>mnt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efs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cxr</a:t>
                      </a:r>
                      <a:r>
                        <a:rPr lang="en-US" dirty="0"/>
                        <a:t>/MIMIC-CXR-V2-AWS/files/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4424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A7C1B45-6D3F-459C-3FF6-BFEBBE2490EE}"/>
              </a:ext>
            </a:extLst>
          </p:cNvPr>
          <p:cNvSpPr txBox="1"/>
          <p:nvPr/>
        </p:nvSpPr>
        <p:spPr>
          <a:xfrm>
            <a:off x="740093" y="4477702"/>
            <a:ext cx="106137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Prompt Template:</a:t>
            </a:r>
          </a:p>
          <a:p>
            <a:endParaRPr lang="en-US" b="0" i="0" dirty="0">
              <a:effectLst/>
              <a:latin typeface="-apple-system"/>
            </a:endParaRPr>
          </a:p>
          <a:p>
            <a:r>
              <a:rPr lang="en-US" b="0" i="0" dirty="0">
                <a:effectLst/>
                <a:latin typeface="-apple-system"/>
              </a:rPr>
              <a:t>Using the use-</a:t>
            </a:r>
            <a:r>
              <a:rPr lang="en-US" b="0" i="0" dirty="0" err="1">
                <a:effectLst/>
                <a:latin typeface="-apple-system"/>
              </a:rPr>
              <a:t>radharmony</a:t>
            </a:r>
            <a:r>
              <a:rPr lang="en-US" b="0" i="0" dirty="0">
                <a:effectLst/>
                <a:latin typeface="-apple-system"/>
              </a:rPr>
              <a:t> skill, generate </a:t>
            </a:r>
            <a:r>
              <a:rPr lang="en-US" b="1" i="0" dirty="0">
                <a:effectLst/>
                <a:latin typeface="-apple-system"/>
              </a:rPr>
              <a:t>&lt;DATASET_CLASS&gt;</a:t>
            </a:r>
            <a:r>
              <a:rPr lang="en-US" b="0" i="0" dirty="0">
                <a:effectLst/>
                <a:latin typeface="-apple-system"/>
              </a:rPr>
              <a:t> report with </a:t>
            </a:r>
            <a:r>
              <a:rPr lang="en-US" b="1" i="0" dirty="0">
                <a:effectLst/>
                <a:latin typeface="-apple-system"/>
              </a:rPr>
              <a:t>&lt;MODEL_RECIPE&gt; </a:t>
            </a:r>
            <a:r>
              <a:rPr lang="en-US" b="0" i="0" dirty="0">
                <a:effectLst/>
                <a:latin typeface="-apple-system"/>
              </a:rPr>
              <a:t>via </a:t>
            </a:r>
            <a:r>
              <a:rPr lang="en-US" b="0" i="0" dirty="0" err="1">
                <a:effectLst/>
                <a:latin typeface="-apple-system"/>
              </a:rPr>
              <a:t>ReportGenerationEvaluator</a:t>
            </a:r>
            <a:r>
              <a:rPr lang="en-US" b="0" i="0" dirty="0">
                <a:effectLst/>
                <a:latin typeface="-apple-system"/>
              </a:rPr>
              <a:t> on </a:t>
            </a:r>
            <a:r>
              <a:rPr lang="en-US" b="1" dirty="0"/>
              <a:t>&lt;IMAGE_PATH&gt; </a:t>
            </a:r>
            <a:r>
              <a:rPr lang="en-US" b="0" i="0" dirty="0">
                <a:effectLst/>
                <a:latin typeface="-apple-system"/>
              </a:rPr>
              <a:t>scored with BLEU + </a:t>
            </a:r>
            <a:r>
              <a:rPr lang="en-US" b="0" i="0" dirty="0" err="1">
                <a:effectLst/>
                <a:latin typeface="-apple-system"/>
              </a:rPr>
              <a:t>RadGraph</a:t>
            </a:r>
            <a:r>
              <a:rPr lang="en-US" b="0" i="0" dirty="0">
                <a:effectLst/>
                <a:latin typeface="-apple-system"/>
              </a:rPr>
              <a:t> F1 with CIs. Sample only 50 samples for evaluation.</a:t>
            </a:r>
          </a:p>
          <a:p>
            <a:pPr algn="l">
              <a:buNone/>
            </a:pPr>
            <a:endParaRPr lang="en-US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040294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4FD422-AF11-D47B-BADC-0D3D84ABD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936844"/>
              </p:ext>
            </p:extLst>
          </p:nvPr>
        </p:nvGraphicFramePr>
        <p:xfrm>
          <a:off x="344804" y="64612"/>
          <a:ext cx="11502391" cy="43513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78382">
                  <a:extLst>
                    <a:ext uri="{9D8B030D-6E8A-4147-A177-3AD203B41FA5}">
                      <a16:colId xmlns:a16="http://schemas.microsoft.com/office/drawing/2014/main" val="456594694"/>
                    </a:ext>
                  </a:extLst>
                </a:gridCol>
                <a:gridCol w="1892009">
                  <a:extLst>
                    <a:ext uri="{9D8B030D-6E8A-4147-A177-3AD203B41FA5}">
                      <a16:colId xmlns:a16="http://schemas.microsoft.com/office/drawing/2014/main" val="1456270462"/>
                    </a:ext>
                  </a:extLst>
                </a:gridCol>
                <a:gridCol w="1936390">
                  <a:extLst>
                    <a:ext uri="{9D8B030D-6E8A-4147-A177-3AD203B41FA5}">
                      <a16:colId xmlns:a16="http://schemas.microsoft.com/office/drawing/2014/main" val="4042899490"/>
                    </a:ext>
                  </a:extLst>
                </a:gridCol>
                <a:gridCol w="1542155">
                  <a:extLst>
                    <a:ext uri="{9D8B030D-6E8A-4147-A177-3AD203B41FA5}">
                      <a16:colId xmlns:a16="http://schemas.microsoft.com/office/drawing/2014/main" val="3331741423"/>
                    </a:ext>
                  </a:extLst>
                </a:gridCol>
                <a:gridCol w="1495774">
                  <a:extLst>
                    <a:ext uri="{9D8B030D-6E8A-4147-A177-3AD203B41FA5}">
                      <a16:colId xmlns:a16="http://schemas.microsoft.com/office/drawing/2014/main" val="4180883558"/>
                    </a:ext>
                  </a:extLst>
                </a:gridCol>
                <a:gridCol w="1020373">
                  <a:extLst>
                    <a:ext uri="{9D8B030D-6E8A-4147-A177-3AD203B41FA5}">
                      <a16:colId xmlns:a16="http://schemas.microsoft.com/office/drawing/2014/main" val="931176411"/>
                    </a:ext>
                  </a:extLst>
                </a:gridCol>
                <a:gridCol w="1337308">
                  <a:extLst>
                    <a:ext uri="{9D8B030D-6E8A-4147-A177-3AD203B41FA5}">
                      <a16:colId xmlns:a16="http://schemas.microsoft.com/office/drawing/2014/main" val="4126246256"/>
                    </a:ext>
                  </a:extLst>
                </a:gridCol>
              </a:tblGrid>
              <a:tr h="45960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Model recipe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Returns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Classification probe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Zero-shot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Segmentation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VQA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Report gen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2823279668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 dirty="0" err="1">
                          <a:effectLst/>
                        </a:rPr>
                        <a:t>make_medsiglip</a:t>
                      </a:r>
                      <a:endParaRPr lang="en-US" sz="1400" dirty="0">
                        <a:effectLst/>
                      </a:endParaRP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4-tuple (img + text enc)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1572678811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 dirty="0" err="1">
                          <a:effectLst/>
                        </a:rPr>
                        <a:t>make_raddino</a:t>
                      </a:r>
                      <a:endParaRPr lang="en-US" sz="1400" dirty="0">
                        <a:effectLst/>
                      </a:endParaRP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2-tuple (img enc only)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❌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1237677055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 dirty="0" err="1">
                          <a:effectLst/>
                        </a:rPr>
                        <a:t>make_biomed_clip</a:t>
                      </a:r>
                      <a:endParaRPr lang="en-US" sz="1400" dirty="0">
                        <a:effectLst/>
                      </a:endParaRP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4-tuple (img + text enc)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2646771382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 dirty="0" err="1">
                          <a:effectLst/>
                        </a:rPr>
                        <a:t>make_medgemma_vqa</a:t>
                      </a:r>
                      <a:endParaRPr lang="en-US" sz="1400" dirty="0">
                        <a:effectLst/>
                      </a:endParaRP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(transform, answerer)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4098177941"/>
                  </a:ext>
                </a:extLst>
              </a:tr>
              <a:tr h="674487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make_medgemma_generator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(transform, generator)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3322927597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make_chexagent_vqa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(transform, answerer)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2790119735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make_chexagent_generator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(transform, generator)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117865960"/>
                  </a:ext>
                </a:extLst>
              </a:tr>
              <a:tr h="459606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make_maira2_generator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(transform, generator)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–</a:t>
                      </a:r>
                    </a:p>
                  </a:txBody>
                  <a:tcPr marL="14922" marR="14922" marT="14922" marB="14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✅</a:t>
                      </a:r>
                    </a:p>
                  </a:txBody>
                  <a:tcPr marL="14922" marR="14922" marT="14922" marB="14922" anchor="ctr"/>
                </a:tc>
                <a:extLst>
                  <a:ext uri="{0D108BD9-81ED-4DB2-BD59-A6C34878D82A}">
                    <a16:rowId xmlns:a16="http://schemas.microsoft.com/office/drawing/2014/main" val="355352802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0A4D411-7407-0432-F9AB-968F5346F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3988"/>
              </p:ext>
            </p:extLst>
          </p:nvPr>
        </p:nvGraphicFramePr>
        <p:xfrm>
          <a:off x="725592" y="4598888"/>
          <a:ext cx="10740813" cy="21945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998951">
                  <a:extLst>
                    <a:ext uri="{9D8B030D-6E8A-4147-A177-3AD203B41FA5}">
                      <a16:colId xmlns:a16="http://schemas.microsoft.com/office/drawing/2014/main" val="252715180"/>
                    </a:ext>
                  </a:extLst>
                </a:gridCol>
                <a:gridCol w="7741862">
                  <a:extLst>
                    <a:ext uri="{9D8B030D-6E8A-4147-A177-3AD203B41FA5}">
                      <a16:colId xmlns:a16="http://schemas.microsoft.com/office/drawing/2014/main" val="3283497733"/>
                    </a:ext>
                  </a:extLst>
                </a:gridCol>
              </a:tblGrid>
              <a:tr h="250366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Dataset class</a:t>
                      </a:r>
                    </a:p>
                  </a:txBody>
                  <a:tcPr marL="12674" marR="12674" marT="12674" marB="12674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Resolved image path</a:t>
                      </a:r>
                    </a:p>
                  </a:txBody>
                  <a:tcPr marL="12674" marR="12674" marT="12674" marB="12674" anchor="ctr"/>
                </a:tc>
                <a:extLst>
                  <a:ext uri="{0D108BD9-81ED-4DB2-BD59-A6C34878D82A}">
                    <a16:rowId xmlns:a16="http://schemas.microsoft.com/office/drawing/2014/main" val="4136649585"/>
                  </a:ext>
                </a:extLst>
              </a:tr>
              <a:tr h="431832">
                <a:tc>
                  <a:txBody>
                    <a:bodyPr/>
                    <a:lstStyle/>
                    <a:p>
                      <a:r>
                        <a:rPr lang="en-US" sz="1800" dirty="0" err="1">
                          <a:effectLst/>
                        </a:rPr>
                        <a:t>MontgomeryCXRDataset</a:t>
                      </a:r>
                      <a:endParaRPr lang="en-US" sz="1800" dirty="0">
                        <a:effectLst/>
                      </a:endParaRPr>
                    </a:p>
                  </a:txBody>
                  <a:tcPr marL="12674" marR="12674" marT="12674" marB="12674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mnt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efs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cxr</a:t>
                      </a:r>
                      <a:r>
                        <a:rPr lang="en-US" sz="1800" dirty="0">
                          <a:effectLst/>
                        </a:rPr>
                        <a:t>/Montgomery-CXR/</a:t>
                      </a:r>
                      <a:r>
                        <a:rPr lang="en-US" sz="1800" dirty="0" err="1">
                          <a:effectLst/>
                        </a:rPr>
                        <a:t>MontgomerySet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CXR_png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</a:p>
                  </a:txBody>
                  <a:tcPr marL="12674" marR="12674" marT="12674" marB="12674" anchor="ctr"/>
                </a:tc>
                <a:extLst>
                  <a:ext uri="{0D108BD9-81ED-4DB2-BD59-A6C34878D82A}">
                    <a16:rowId xmlns:a16="http://schemas.microsoft.com/office/drawing/2014/main" val="163907355"/>
                  </a:ext>
                </a:extLst>
              </a:tr>
              <a:tr h="250366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VinDrCXRTestDataset</a:t>
                      </a:r>
                    </a:p>
                  </a:txBody>
                  <a:tcPr marL="12674" marR="12674" marT="12674" marB="12674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mnt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efs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cxr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VinDr</a:t>
                      </a:r>
                      <a:r>
                        <a:rPr lang="en-US" sz="1800" dirty="0">
                          <a:effectLst/>
                        </a:rPr>
                        <a:t>-CXR/1.0.0/test/</a:t>
                      </a:r>
                    </a:p>
                  </a:txBody>
                  <a:tcPr marL="12674" marR="12674" marT="12674" marB="12674" anchor="ctr"/>
                </a:tc>
                <a:extLst>
                  <a:ext uri="{0D108BD9-81ED-4DB2-BD59-A6C34878D82A}">
                    <a16:rowId xmlns:a16="http://schemas.microsoft.com/office/drawing/2014/main" val="1033982042"/>
                  </a:ext>
                </a:extLst>
              </a:tr>
              <a:tr h="431832">
                <a:tc>
                  <a:txBody>
                    <a:bodyPr/>
                    <a:lstStyle/>
                    <a:p>
                      <a:r>
                        <a:rPr lang="en-US" sz="1800" dirty="0" err="1">
                          <a:effectLst/>
                        </a:rPr>
                        <a:t>SIIMACRPTXTrainDataset</a:t>
                      </a:r>
                      <a:endParaRPr lang="en-US" sz="1800" dirty="0">
                        <a:effectLst/>
                      </a:endParaRPr>
                    </a:p>
                  </a:txBody>
                  <a:tcPr marL="12674" marR="12674" marT="12674" marB="12674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mnt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efs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cxr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SIIM_ACR_Pneumothorax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dicom</a:t>
                      </a:r>
                      <a:r>
                        <a:rPr lang="en-US" sz="1800" dirty="0">
                          <a:effectLst/>
                        </a:rPr>
                        <a:t>-images-train/</a:t>
                      </a:r>
                    </a:p>
                  </a:txBody>
                  <a:tcPr marL="12674" marR="12674" marT="12674" marB="12674" anchor="ctr"/>
                </a:tc>
                <a:extLst>
                  <a:ext uri="{0D108BD9-81ED-4DB2-BD59-A6C34878D82A}">
                    <a16:rowId xmlns:a16="http://schemas.microsoft.com/office/drawing/2014/main" val="1653701707"/>
                  </a:ext>
                </a:extLst>
              </a:tr>
              <a:tr h="250366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MIMICCXRDataset</a:t>
                      </a:r>
                    </a:p>
                  </a:txBody>
                  <a:tcPr marL="12674" marR="12674" marT="12674" marB="12674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mnt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efs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cxr</a:t>
                      </a:r>
                      <a:r>
                        <a:rPr lang="en-US" sz="1800" dirty="0">
                          <a:effectLst/>
                        </a:rPr>
                        <a:t>/MIMIC-CXR-V2-AWS/files/</a:t>
                      </a:r>
                    </a:p>
                  </a:txBody>
                  <a:tcPr marL="12674" marR="12674" marT="12674" marB="12674" anchor="ctr"/>
                </a:tc>
                <a:extLst>
                  <a:ext uri="{0D108BD9-81ED-4DB2-BD59-A6C34878D82A}">
                    <a16:rowId xmlns:a16="http://schemas.microsoft.com/office/drawing/2014/main" val="2059566296"/>
                  </a:ext>
                </a:extLst>
              </a:tr>
              <a:tr h="431832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VQARadDataset</a:t>
                      </a:r>
                    </a:p>
                  </a:txBody>
                  <a:tcPr marL="12674" marR="12674" marT="12674" marB="12674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mnt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efs</a:t>
                      </a:r>
                      <a:r>
                        <a:rPr lang="en-US" sz="1800" dirty="0">
                          <a:effectLst/>
                        </a:rPr>
                        <a:t>/</a:t>
                      </a:r>
                      <a:r>
                        <a:rPr lang="en-US" sz="1800" dirty="0" err="1">
                          <a:effectLst/>
                        </a:rPr>
                        <a:t>cxr</a:t>
                      </a:r>
                      <a:r>
                        <a:rPr lang="en-US" sz="1800" dirty="0">
                          <a:effectLst/>
                        </a:rPr>
                        <a:t>/VQA-RAD/VQA_RAD Image Folder</a:t>
                      </a:r>
                    </a:p>
                  </a:txBody>
                  <a:tcPr marL="12674" marR="12674" marT="12674" marB="12674" anchor="ctr"/>
                </a:tc>
                <a:extLst>
                  <a:ext uri="{0D108BD9-81ED-4DB2-BD59-A6C34878D82A}">
                    <a16:rowId xmlns:a16="http://schemas.microsoft.com/office/drawing/2014/main" val="108174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07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120ED3FA-49B5-2F58-D9EF-5B2875C254B7}"/>
              </a:ext>
            </a:extLst>
          </p:cNvPr>
          <p:cNvSpPr txBox="1"/>
          <p:nvPr/>
        </p:nvSpPr>
        <p:spPr>
          <a:xfrm>
            <a:off x="9395790" y="796170"/>
            <a:ext cx="281106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The complexity of medical imaging data wrangling. </a:t>
            </a:r>
            <a:r>
              <a:rPr lang="en-US" sz="1600" dirty="0"/>
              <a:t>Preparing clinical data for machine learning is hindered by severe structural fragmentation. Researchers must systematically reconcile </a:t>
            </a:r>
            <a:r>
              <a:rPr lang="en-US" sz="1600" b="1" dirty="0"/>
              <a:t>(a)</a:t>
            </a:r>
            <a:r>
              <a:rPr lang="en-US" sz="1600" dirty="0"/>
              <a:t> differing modalities and multi-format annotation schemas, alongside </a:t>
            </a:r>
            <a:r>
              <a:rPr lang="en-US" sz="1600" b="1" dirty="0"/>
              <a:t>(b)</a:t>
            </a:r>
            <a:r>
              <a:rPr lang="en-US" sz="1600" dirty="0"/>
              <a:t> highly variable file formats and folder architectures. </a:t>
            </a:r>
            <a:r>
              <a:rPr lang="en-US" sz="1600" b="1" dirty="0"/>
              <a:t>(c)</a:t>
            </a:r>
            <a:r>
              <a:rPr lang="en-US" sz="1600" dirty="0"/>
              <a:t> The core task of data wrangling involves establishing a metadata framework to link these heterogeneous elements together. </a:t>
            </a:r>
            <a:r>
              <a:rPr lang="en-US" sz="1600" b="1" dirty="0"/>
              <a:t>(d)</a:t>
            </a:r>
            <a:r>
              <a:rPr lang="en-US" sz="1600" dirty="0"/>
              <a:t> Finally, version control tracking across multiple releases of a single dataset adds further overhead to the curation process.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7AB0D5E-8DC3-B953-75D4-CFBD80CCC8FD}"/>
              </a:ext>
            </a:extLst>
          </p:cNvPr>
          <p:cNvGrpSpPr/>
          <p:nvPr/>
        </p:nvGrpSpPr>
        <p:grpSpPr>
          <a:xfrm>
            <a:off x="27448" y="476314"/>
            <a:ext cx="9303003" cy="5872606"/>
            <a:chOff x="156377" y="193022"/>
            <a:chExt cx="9303003" cy="587260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43C4EF5-4BC9-4FD9-B961-9E37CA04D5F3}"/>
                </a:ext>
              </a:extLst>
            </p:cNvPr>
            <p:cNvSpPr/>
            <p:nvPr/>
          </p:nvSpPr>
          <p:spPr>
            <a:xfrm>
              <a:off x="192729" y="225785"/>
              <a:ext cx="9266651" cy="31979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FE97950-494E-9980-3315-724998BCE507}"/>
                </a:ext>
              </a:extLst>
            </p:cNvPr>
            <p:cNvSpPr/>
            <p:nvPr/>
          </p:nvSpPr>
          <p:spPr>
            <a:xfrm>
              <a:off x="192728" y="3423687"/>
              <a:ext cx="9266651" cy="264194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996F07F-40C5-132A-9B5E-05D4A4DB1BD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8069" y="333678"/>
              <a:ext cx="4527875" cy="2998033"/>
              <a:chOff x="168389" y="450088"/>
              <a:chExt cx="5524007" cy="3657600"/>
            </a:xfrm>
          </p:grpSpPr>
          <p:pic>
            <p:nvPicPr>
              <p:cNvPr id="5" name="Picture 4" descr="A x-ray of a hand&#10;&#10;AI-generated content may be incorrect.">
                <a:extLst>
                  <a:ext uri="{FF2B5EF4-FFF2-40B4-BE49-F238E27FC236}">
                    <a16:creationId xmlns:a16="http://schemas.microsoft.com/office/drawing/2014/main" id="{AA8E8E66-94CC-AA6C-5BFF-E7E2C7070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389" y="450088"/>
                <a:ext cx="1828800" cy="1828800"/>
              </a:xfrm>
              <a:prstGeom prst="rect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</p:pic>
          <p:pic>
            <p:nvPicPr>
              <p:cNvPr id="7" name="Picture 6" descr="A x-ray of a person's chest&#10;&#10;AI-generated content may be incorrect.">
                <a:extLst>
                  <a:ext uri="{FF2B5EF4-FFF2-40B4-BE49-F238E27FC236}">
                    <a16:creationId xmlns:a16="http://schemas.microsoft.com/office/drawing/2014/main" id="{05A0A8AB-80BF-1F3B-5184-B471F6E222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23872" y="450088"/>
                <a:ext cx="1828800" cy="1828800"/>
              </a:xfrm>
              <a:prstGeom prst="rect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4852F88-8FB4-84AA-5108-249E745B5B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389" y="2278888"/>
                <a:ext cx="1828800" cy="1828800"/>
              </a:xfrm>
              <a:prstGeom prst="rect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</p:pic>
          <p:pic>
            <p:nvPicPr>
              <p:cNvPr id="11" name="Picture 10" descr="A close-up of an x-ray of a person's chest&#10;&#10;AI-generated content may be incorrect.">
                <a:extLst>
                  <a:ext uri="{FF2B5EF4-FFF2-40B4-BE49-F238E27FC236}">
                    <a16:creationId xmlns:a16="http://schemas.microsoft.com/office/drawing/2014/main" id="{2D9E8730-DD26-A819-DE9C-88183FAEF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96"/>
              <a:stretch/>
            </p:blipFill>
            <p:spPr>
              <a:xfrm>
                <a:off x="2023872" y="2278888"/>
                <a:ext cx="1828800" cy="1828800"/>
              </a:xfrm>
              <a:prstGeom prst="rect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</p:pic>
          <p:pic>
            <p:nvPicPr>
              <p:cNvPr id="13" name="Picture 12" descr="A close-up of a metal bar&#10;&#10;AI-generated content may be incorrect.">
                <a:extLst>
                  <a:ext uri="{FF2B5EF4-FFF2-40B4-BE49-F238E27FC236}">
                    <a16:creationId xmlns:a16="http://schemas.microsoft.com/office/drawing/2014/main" id="{0546365B-C0D9-DAD6-5B92-C458435312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598"/>
              <a:stretch/>
            </p:blipFill>
            <p:spPr>
              <a:xfrm>
                <a:off x="3852672" y="450088"/>
                <a:ext cx="1839724" cy="1828800"/>
              </a:xfrm>
              <a:prstGeom prst="rect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</p:pic>
          <p:pic>
            <p:nvPicPr>
              <p:cNvPr id="15" name="Picture 14" descr="A close-up of a ct scan&#10;&#10;AI-generated content may be incorrect.">
                <a:extLst>
                  <a:ext uri="{FF2B5EF4-FFF2-40B4-BE49-F238E27FC236}">
                    <a16:creationId xmlns:a16="http://schemas.microsoft.com/office/drawing/2014/main" id="{367B7B48-4341-6FB6-66B3-07F33E499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598"/>
              <a:stretch/>
            </p:blipFill>
            <p:spPr>
              <a:xfrm>
                <a:off x="3852672" y="2278888"/>
                <a:ext cx="1839724" cy="1828800"/>
              </a:xfrm>
              <a:prstGeom prst="rect">
                <a:avLst/>
              </a:prstGeom>
              <a:ln w="28575">
                <a:solidFill>
                  <a:schemeClr val="accent2">
                    <a:lumMod val="50000"/>
                  </a:schemeClr>
                </a:solidFill>
              </a:ln>
            </p:spPr>
          </p:pic>
        </p:grpSp>
        <p:pic>
          <p:nvPicPr>
            <p:cNvPr id="17" name="Picture 16">
              <a:hlinkClick r:id="rId8"/>
              <a:extLst>
                <a:ext uri="{FF2B5EF4-FFF2-40B4-BE49-F238E27FC236}">
                  <a16:creationId xmlns:a16="http://schemas.microsoft.com/office/drawing/2014/main" id="{2BAF3690-30DE-82C0-CF61-BC97FB351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7680" y="4842352"/>
              <a:ext cx="4114800" cy="987242"/>
            </a:xfrm>
            <a:prstGeom prst="rect">
              <a:avLst/>
            </a:prstGeom>
          </p:spPr>
        </p:pic>
        <p:pic>
          <p:nvPicPr>
            <p:cNvPr id="19" name="Picture 18" descr="A screenshot of a website&#10;&#10;AI-generated content may be incorrect.">
              <a:hlinkClick r:id="rId10"/>
              <a:extLst>
                <a:ext uri="{FF2B5EF4-FFF2-40B4-BE49-F238E27FC236}">
                  <a16:creationId xmlns:a16="http://schemas.microsoft.com/office/drawing/2014/main" id="{EA3FBA04-546D-FF47-7427-5452AD994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7681" y="3659720"/>
              <a:ext cx="4114800" cy="108213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4A1C6AA-1C1C-9A4A-053E-A9F34B63DFA1}"/>
                </a:ext>
              </a:extLst>
            </p:cNvPr>
            <p:cNvSpPr/>
            <p:nvPr/>
          </p:nvSpPr>
          <p:spPr>
            <a:xfrm>
              <a:off x="4869661" y="225785"/>
              <a:ext cx="4589719" cy="3197902"/>
            </a:xfrm>
            <a:prstGeom prst="rect">
              <a:avLst/>
            </a:prstGeom>
            <a:noFill/>
            <a:ln w="38100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1A9A27-203F-A094-A485-B6C472C3EAA8}"/>
                </a:ext>
              </a:extLst>
            </p:cNvPr>
            <p:cNvSpPr txBox="1"/>
            <p:nvPr/>
          </p:nvSpPr>
          <p:spPr>
            <a:xfrm>
              <a:off x="156377" y="193022"/>
              <a:ext cx="44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(a)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CB4F758-5B8D-900D-79E9-6277F835E3DF}"/>
                </a:ext>
              </a:extLst>
            </p:cNvPr>
            <p:cNvSpPr txBox="1"/>
            <p:nvPr/>
          </p:nvSpPr>
          <p:spPr>
            <a:xfrm>
              <a:off x="1167793" y="369374"/>
              <a:ext cx="720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C000"/>
                  </a:solidFill>
                </a:rPr>
                <a:t>Age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A0B0488-C8ED-4112-F393-27FEBE214F95}"/>
                </a:ext>
              </a:extLst>
            </p:cNvPr>
            <p:cNvSpPr txBox="1"/>
            <p:nvPr/>
          </p:nvSpPr>
          <p:spPr>
            <a:xfrm>
              <a:off x="1734046" y="1330374"/>
              <a:ext cx="15942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Pneumothorax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7F6CAA-CE76-C2B5-B133-C99C2CE436AF}"/>
                </a:ext>
              </a:extLst>
            </p:cNvPr>
            <p:cNvSpPr txBox="1"/>
            <p:nvPr/>
          </p:nvSpPr>
          <p:spPr>
            <a:xfrm>
              <a:off x="3245538" y="369374"/>
              <a:ext cx="990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C000"/>
                  </a:solidFill>
                </a:rPr>
                <a:t>Stenosis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AB8793-8898-992C-BE2E-8BA9CE0160C8}"/>
                </a:ext>
              </a:extLst>
            </p:cNvPr>
            <p:cNvSpPr txBox="1"/>
            <p:nvPr/>
          </p:nvSpPr>
          <p:spPr>
            <a:xfrm>
              <a:off x="1651611" y="1871639"/>
              <a:ext cx="720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C000"/>
                  </a:solidFill>
                </a:rPr>
                <a:t>PE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74F5C81-405A-FB82-BF1F-8AF4503A1672}"/>
                </a:ext>
              </a:extLst>
            </p:cNvPr>
            <p:cNvSpPr txBox="1"/>
            <p:nvPr/>
          </p:nvSpPr>
          <p:spPr>
            <a:xfrm>
              <a:off x="3205051" y="1861738"/>
              <a:ext cx="10712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C000"/>
                  </a:solidFill>
                </a:rPr>
                <a:t>Fracture</a:t>
              </a:r>
            </a:p>
          </p:txBody>
        </p:sp>
        <p:pic>
          <p:nvPicPr>
            <p:cNvPr id="52" name="Picture 51" descr="A diagram of a medical imaging data&#10;&#10;AI-generated content may be incorrect.">
              <a:extLst>
                <a:ext uri="{FF2B5EF4-FFF2-40B4-BE49-F238E27FC236}">
                  <a16:creationId xmlns:a16="http://schemas.microsoft.com/office/drawing/2014/main" id="{A8B9202F-9391-FFF9-EB80-64E5E4135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4437" t="11769" r="5105" b="2561"/>
            <a:stretch/>
          </p:blipFill>
          <p:spPr>
            <a:xfrm>
              <a:off x="331193" y="3618231"/>
              <a:ext cx="4343400" cy="224375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D9512FC-852D-6790-37E5-2652AE3BE59B}"/>
                </a:ext>
              </a:extLst>
            </p:cNvPr>
            <p:cNvSpPr txBox="1"/>
            <p:nvPr/>
          </p:nvSpPr>
          <p:spPr>
            <a:xfrm>
              <a:off x="192728" y="2959701"/>
              <a:ext cx="15942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Multi-label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D7258A2-8392-CFE4-35E9-ECB320E33B25}"/>
                </a:ext>
              </a:extLst>
            </p:cNvPr>
            <p:cNvSpPr txBox="1"/>
            <p:nvPr/>
          </p:nvSpPr>
          <p:spPr>
            <a:xfrm>
              <a:off x="156377" y="3388245"/>
              <a:ext cx="44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(c)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273887-AE20-8388-6539-B80A5343ECE7}"/>
                </a:ext>
              </a:extLst>
            </p:cNvPr>
            <p:cNvSpPr txBox="1"/>
            <p:nvPr/>
          </p:nvSpPr>
          <p:spPr>
            <a:xfrm>
              <a:off x="4841359" y="3393015"/>
              <a:ext cx="44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(d)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389C92D-FC32-9667-B400-1A520FD5ADE5}"/>
                </a:ext>
              </a:extLst>
            </p:cNvPr>
            <p:cNvSpPr/>
            <p:nvPr/>
          </p:nvSpPr>
          <p:spPr>
            <a:xfrm>
              <a:off x="4869660" y="3424546"/>
              <a:ext cx="4589719" cy="2641082"/>
            </a:xfrm>
            <a:prstGeom prst="rect">
              <a:avLst/>
            </a:prstGeom>
            <a:noFill/>
            <a:ln w="38100">
              <a:solidFill>
                <a:schemeClr val="tx2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60" descr="A diagram of a diagram of a computer&#10;&#10;AI-generated content may be incorrect.">
              <a:extLst>
                <a:ext uri="{FF2B5EF4-FFF2-40B4-BE49-F238E27FC236}">
                  <a16:creationId xmlns:a16="http://schemas.microsoft.com/office/drawing/2014/main" id="{DB08AC83-FBAA-DF0D-A887-99306EC23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92819" y="366452"/>
              <a:ext cx="4343400" cy="2932486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0216329-84A5-1559-42A6-C8F91B1DE8E4}"/>
                </a:ext>
              </a:extLst>
            </p:cNvPr>
            <p:cNvSpPr txBox="1"/>
            <p:nvPr/>
          </p:nvSpPr>
          <p:spPr>
            <a:xfrm>
              <a:off x="4841359" y="193022"/>
              <a:ext cx="44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(b)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8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A40B7-EC8F-8EB4-35B2-B0A4675E4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RadHarmony</a:t>
            </a:r>
            <a:r>
              <a:rPr lang="en-US" dirty="0"/>
              <a:t> </a:t>
            </a:r>
            <a:br>
              <a:rPr lang="en-US" dirty="0"/>
            </a:b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Load datasets without dataset-specific code</a:t>
            </a:r>
            <a:endParaRPr lang="en-US" sz="3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4826F-69BA-074D-5BAE-82AFFFA4A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2217276"/>
            <a:ext cx="6370329" cy="3950878"/>
          </a:xfrm>
        </p:spPr>
        <p:txBody>
          <a:bodyPr/>
          <a:lstStyle/>
          <a:p>
            <a:r>
              <a:rPr lang="en-US" sz="2400" dirty="0"/>
              <a:t>Open-source Python library </a:t>
            </a:r>
          </a:p>
          <a:p>
            <a:endParaRPr lang="en-US" sz="2400" dirty="0"/>
          </a:p>
          <a:p>
            <a:r>
              <a:rPr lang="en-US" sz="2400" dirty="0"/>
              <a:t>It encodes the domain knowledge each dataset needs</a:t>
            </a:r>
          </a:p>
          <a:p>
            <a:endParaRPr lang="en-US" sz="2400" dirty="0"/>
          </a:p>
          <a:p>
            <a:r>
              <a:rPr lang="en-US" sz="2400" dirty="0"/>
              <a:t>Through </a:t>
            </a:r>
            <a:r>
              <a:rPr lang="en-US" sz="2400" b="1" dirty="0"/>
              <a:t>one unified interface</a:t>
            </a:r>
            <a:r>
              <a:rPr lang="en-US" sz="2400" dirty="0"/>
              <a:t>, heterogeneous radiological datasets </a:t>
            </a:r>
            <a:r>
              <a:rPr lang="en-US" dirty="0">
                <a:solidFill>
                  <a:schemeClr val="accent1"/>
                </a:solidFill>
              </a:rPr>
              <a:t>→</a:t>
            </a:r>
            <a:r>
              <a:rPr lang="en-US" sz="2400" dirty="0"/>
              <a:t> AI-ready data</a:t>
            </a:r>
          </a:p>
          <a:p>
            <a:endParaRPr lang="en-US" sz="2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F70ACA-252D-99AC-A469-49766BBF0142}"/>
              </a:ext>
            </a:extLst>
          </p:cNvPr>
          <p:cNvGrpSpPr/>
          <p:nvPr/>
        </p:nvGrpSpPr>
        <p:grpSpPr>
          <a:xfrm>
            <a:off x="7227579" y="4327751"/>
            <a:ext cx="4815840" cy="2165124"/>
            <a:chOff x="4352865" y="4676231"/>
            <a:chExt cx="4815840" cy="216512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AC23BDB-49B5-2198-B964-CE1260E0C032}"/>
                </a:ext>
              </a:extLst>
            </p:cNvPr>
            <p:cNvGrpSpPr/>
            <p:nvPr/>
          </p:nvGrpSpPr>
          <p:grpSpPr>
            <a:xfrm>
              <a:off x="4352865" y="4676231"/>
              <a:ext cx="4701540" cy="1783080"/>
              <a:chOff x="6973062" y="4709795"/>
              <a:chExt cx="4701540" cy="1783080"/>
            </a:xfrm>
          </p:grpSpPr>
          <p:sp>
            <p:nvSpPr>
              <p:cNvPr id="5" name="Shape 5">
                <a:extLst>
                  <a:ext uri="{FF2B5EF4-FFF2-40B4-BE49-F238E27FC236}">
                    <a16:creationId xmlns:a16="http://schemas.microsoft.com/office/drawing/2014/main" id="{E1210410-70E3-EE74-84F6-7F4F303CFBDD}"/>
                  </a:ext>
                </a:extLst>
              </p:cNvPr>
              <p:cNvSpPr/>
              <p:nvPr/>
            </p:nvSpPr>
            <p:spPr>
              <a:xfrm>
                <a:off x="6973062" y="4709795"/>
                <a:ext cx="4701540" cy="1783080"/>
              </a:xfrm>
              <a:prstGeom prst="roundRect">
                <a:avLst>
                  <a:gd name="adj" fmla="val 4615"/>
                </a:avLst>
              </a:prstGeom>
              <a:solidFill>
                <a:srgbClr val="13303D"/>
              </a:solidFill>
              <a:ln/>
              <a:effectLst>
                <a:outerShdw blurRad="114300" dist="38100" dir="5400000" algn="bl" rotWithShape="0">
                  <a:srgbClr val="13303D">
                    <a:alpha val="40000"/>
                  </a:srgbClr>
                </a:outerShdw>
              </a:effec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" name="Text 6">
                <a:extLst>
                  <a:ext uri="{FF2B5EF4-FFF2-40B4-BE49-F238E27FC236}">
                    <a16:creationId xmlns:a16="http://schemas.microsoft.com/office/drawing/2014/main" id="{D79E236F-8A52-C737-33CD-F06D4F43267B}"/>
                  </a:ext>
                </a:extLst>
              </p:cNvPr>
              <p:cNvSpPr/>
              <p:nvPr/>
            </p:nvSpPr>
            <p:spPr>
              <a:xfrm>
                <a:off x="7201662" y="4837811"/>
                <a:ext cx="4472940" cy="1554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l">
                  <a:lnSpc>
                    <a:spcPct val="100000"/>
                  </a:lnSpc>
                  <a:buNone/>
                </a:pPr>
                <a:r>
                  <a:rPr lang="en-US" sz="1200" dirty="0">
                    <a:solidFill>
                      <a:srgbClr val="8FD3C9"/>
                    </a:solidFill>
                    <a:latin typeface="Courier New" pitchFamily="34" charset="0"/>
                    <a:ea typeface="Courier New" pitchFamily="34" charset="-122"/>
                    <a:cs typeface="Courier New" pitchFamily="34" charset="-120"/>
                  </a:rPr>
                  <a:t>from radharmony.dataset import MIMICCXRDataset
from torch.utils.data import DataLoader</a:t>
                </a:r>
              </a:p>
              <a:p>
                <a:pPr marL="0" indent="0" algn="l">
                  <a:lnSpc>
                    <a:spcPct val="100000"/>
                  </a:lnSpc>
                  <a:buNone/>
                </a:pPr>
                <a:r>
                  <a:rPr lang="en-US" sz="1200" dirty="0">
                    <a:solidFill>
                      <a:srgbClr val="000000"/>
                    </a:solidFill>
                    <a:latin typeface="Courier New" pitchFamily="34" charset="0"/>
                    <a:ea typeface="Courier New" pitchFamily="34" charset="-122"/>
                    <a:cs typeface="Courier New" pitchFamily="34" charset="-120"/>
                  </a:rPr>
                  <a:t>
</a:t>
                </a:r>
                <a:r>
                  <a:rPr lang="en-US" sz="1200" dirty="0">
                    <a:solidFill>
                      <a:srgbClr val="E8F1F5"/>
                    </a:solidFill>
                    <a:latin typeface="Courier New" pitchFamily="34" charset="0"/>
                    <a:ea typeface="Courier New" pitchFamily="34" charset="-122"/>
                    <a:cs typeface="Courier New" pitchFamily="34" charset="-120"/>
                  </a:rPr>
                  <a:t>ds = MIMICCXRDataset(
</a:t>
                </a:r>
                <a:r>
                  <a:rPr lang="en-US" sz="1200" dirty="0">
                    <a:solidFill>
                      <a:srgbClr val="CDE6EE"/>
                    </a:solidFill>
                    <a:latin typeface="Courier New" pitchFamily="34" charset="0"/>
                    <a:ea typeface="Courier New" pitchFamily="34" charset="-122"/>
                    <a:cs typeface="Courier New" pitchFamily="34" charset="-120"/>
                  </a:rPr>
                  <a:t>        base_image_dir=MIMIC_DIR,
        output_cls=True)
</a:t>
                </a:r>
                <a:r>
                  <a:rPr lang="en-US" sz="1200" dirty="0">
                    <a:solidFill>
                      <a:srgbClr val="000000"/>
                    </a:solidFill>
                    <a:latin typeface="Courier New" pitchFamily="34" charset="0"/>
                    <a:ea typeface="Courier New" pitchFamily="34" charset="-122"/>
                    <a:cs typeface="Courier New" pitchFamily="34" charset="-120"/>
                  </a:rPr>
                  <a:t>
</a:t>
                </a:r>
                <a:r>
                  <a:rPr lang="en-US" sz="1200" dirty="0">
                    <a:solidFill>
                      <a:srgbClr val="E8F1F5"/>
                    </a:solidFill>
                    <a:latin typeface="Courier New" pitchFamily="34" charset="0"/>
                    <a:ea typeface="Courier New" pitchFamily="34" charset="-122"/>
                    <a:cs typeface="Courier New" pitchFamily="34" charset="-120"/>
                  </a:rPr>
                  <a:t>loader = DataLoader(ds.get_datasets())</a:t>
                </a:r>
                <a:endParaRPr lang="en-US" sz="1200" dirty="0"/>
              </a:p>
            </p:txBody>
          </p:sp>
        </p:grpSp>
        <p:sp>
          <p:nvSpPr>
            <p:cNvPr id="7" name="Text 7">
              <a:extLst>
                <a:ext uri="{FF2B5EF4-FFF2-40B4-BE49-F238E27FC236}">
                  <a16:creationId xmlns:a16="http://schemas.microsoft.com/office/drawing/2014/main" id="{D77E6D63-A852-2D88-1A96-6420430D3EAB}"/>
                </a:ext>
              </a:extLst>
            </p:cNvPr>
            <p:cNvSpPr/>
            <p:nvPr/>
          </p:nvSpPr>
          <p:spPr>
            <a:xfrm>
              <a:off x="4467165" y="6475595"/>
              <a:ext cx="47015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i="1" dirty="0">
                  <a:solidFill>
                    <a:srgbClr val="5B6B7A"/>
                  </a:solidFill>
                  <a:ea typeface="Calibri" pitchFamily="34" charset="-122"/>
                  <a:cs typeface="Calibri" pitchFamily="34" charset="-120"/>
                </a:rPr>
                <a:t>That's the whole code for any of 24 datasets.</a:t>
              </a:r>
              <a:endParaRPr lang="en-US" sz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8E4C5D-B43A-8FD9-30F2-581B8BFE9091}"/>
              </a:ext>
            </a:extLst>
          </p:cNvPr>
          <p:cNvGrpSpPr/>
          <p:nvPr/>
        </p:nvGrpSpPr>
        <p:grpSpPr>
          <a:xfrm>
            <a:off x="7618104" y="1433287"/>
            <a:ext cx="3920490" cy="2686911"/>
            <a:chOff x="7075170" y="2044073"/>
            <a:chExt cx="3920490" cy="2686911"/>
          </a:xfrm>
        </p:grpSpPr>
        <p:sp>
          <p:nvSpPr>
            <p:cNvPr id="8" name="Shape 8">
              <a:extLst>
                <a:ext uri="{FF2B5EF4-FFF2-40B4-BE49-F238E27FC236}">
                  <a16:creationId xmlns:a16="http://schemas.microsoft.com/office/drawing/2014/main" id="{F3B60070-86F9-8A6B-D770-6379221DC6F9}"/>
                </a:ext>
              </a:extLst>
            </p:cNvPr>
            <p:cNvSpPr/>
            <p:nvPr/>
          </p:nvSpPr>
          <p:spPr>
            <a:xfrm>
              <a:off x="7075170" y="2044073"/>
              <a:ext cx="3920490" cy="805679"/>
            </a:xfrm>
            <a:prstGeom prst="roundRect">
              <a:avLst>
                <a:gd name="adj" fmla="val 7143"/>
              </a:avLst>
            </a:prstGeom>
            <a:solidFill>
              <a:srgbClr val="EEF3F6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9" name="Image 0" descr="preencoded.png">
              <a:extLst>
                <a:ext uri="{FF2B5EF4-FFF2-40B4-BE49-F238E27FC236}">
                  <a16:creationId xmlns:a16="http://schemas.microsoft.com/office/drawing/2014/main" id="{BA3338BF-D662-6F35-3F4E-5E04F4678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31202" y="2211853"/>
              <a:ext cx="345291" cy="345291"/>
            </a:xfrm>
            <a:prstGeom prst="rect">
              <a:avLst/>
            </a:prstGeom>
          </p:spPr>
        </p:pic>
        <p:sp>
          <p:nvSpPr>
            <p:cNvPr id="10" name="Text 9">
              <a:extLst>
                <a:ext uri="{FF2B5EF4-FFF2-40B4-BE49-F238E27FC236}">
                  <a16:creationId xmlns:a16="http://schemas.microsoft.com/office/drawing/2014/main" id="{98FA6647-A6FB-6B76-6724-735E1FAA2D66}"/>
                </a:ext>
              </a:extLst>
            </p:cNvPr>
            <p:cNvSpPr/>
            <p:nvPr/>
          </p:nvSpPr>
          <p:spPr>
            <a:xfrm>
              <a:off x="7943850" y="2044073"/>
              <a:ext cx="863227" cy="8056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0B4F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24</a:t>
              </a:r>
              <a:endParaRPr lang="en-US" sz="4000" dirty="0"/>
            </a:p>
          </p:txBody>
        </p:sp>
        <p:sp>
          <p:nvSpPr>
            <p:cNvPr id="11" name="Text 10">
              <a:extLst>
                <a:ext uri="{FF2B5EF4-FFF2-40B4-BE49-F238E27FC236}">
                  <a16:creationId xmlns:a16="http://schemas.microsoft.com/office/drawing/2014/main" id="{6A4CA5B4-CDCA-5B3E-B520-93AA64E2A5EE}"/>
                </a:ext>
              </a:extLst>
            </p:cNvPr>
            <p:cNvSpPr/>
            <p:nvPr/>
          </p:nvSpPr>
          <p:spPr>
            <a:xfrm>
              <a:off x="8686800" y="2044073"/>
              <a:ext cx="2230003" cy="8056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lnSpc>
                  <a:spcPct val="98000"/>
                </a:lnSpc>
                <a:buNone/>
              </a:pPr>
              <a:r>
                <a:rPr lang="en-US" sz="1400" dirty="0">
                  <a:solidFill>
                    <a:srgbClr val="1623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public datasets</a:t>
              </a:r>
              <a:endParaRPr lang="en-US" sz="1400" dirty="0"/>
            </a:p>
            <a:p>
              <a:pPr marL="0" indent="0" algn="l">
                <a:lnSpc>
                  <a:spcPct val="98000"/>
                </a:lnSpc>
                <a:buNone/>
              </a:pPr>
              <a:r>
                <a:rPr lang="en-US" sz="1400" dirty="0">
                  <a:solidFill>
                    <a:srgbClr val="1623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standardized to one schema</a:t>
              </a:r>
              <a:endParaRPr lang="en-US" sz="1400" dirty="0"/>
            </a:p>
          </p:txBody>
        </p:sp>
        <p:sp>
          <p:nvSpPr>
            <p:cNvPr id="12" name="Shape 11">
              <a:extLst>
                <a:ext uri="{FF2B5EF4-FFF2-40B4-BE49-F238E27FC236}">
                  <a16:creationId xmlns:a16="http://schemas.microsoft.com/office/drawing/2014/main" id="{32903789-AA61-DE7E-197A-F26DDC0382F8}"/>
                </a:ext>
              </a:extLst>
            </p:cNvPr>
            <p:cNvSpPr/>
            <p:nvPr/>
          </p:nvSpPr>
          <p:spPr>
            <a:xfrm>
              <a:off x="7075170" y="2984689"/>
              <a:ext cx="3920490" cy="805679"/>
            </a:xfrm>
            <a:prstGeom prst="roundRect">
              <a:avLst>
                <a:gd name="adj" fmla="val 7143"/>
              </a:avLst>
            </a:prstGeom>
            <a:solidFill>
              <a:srgbClr val="EEF3F6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3" name="Image 1" descr="preencoded.png">
              <a:extLst>
                <a:ext uri="{FF2B5EF4-FFF2-40B4-BE49-F238E27FC236}">
                  <a16:creationId xmlns:a16="http://schemas.microsoft.com/office/drawing/2014/main" id="{C3C49B32-E14A-55CA-A59F-7A4268170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31202" y="3152469"/>
              <a:ext cx="345291" cy="345291"/>
            </a:xfrm>
            <a:prstGeom prst="rect">
              <a:avLst/>
            </a:prstGeom>
          </p:spPr>
        </p:pic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04BF49EC-7B50-3278-E3A8-B5F0363AFF0C}"/>
                </a:ext>
              </a:extLst>
            </p:cNvPr>
            <p:cNvSpPr/>
            <p:nvPr/>
          </p:nvSpPr>
          <p:spPr>
            <a:xfrm>
              <a:off x="7943850" y="2984689"/>
              <a:ext cx="863227" cy="8056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0B4F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</a:t>
              </a:r>
              <a:endParaRPr lang="en-US" sz="4000" dirty="0"/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3D1D26D9-AC7F-357D-238B-73AB3CEFAAF7}"/>
                </a:ext>
              </a:extLst>
            </p:cNvPr>
            <p:cNvSpPr/>
            <p:nvPr/>
          </p:nvSpPr>
          <p:spPr>
            <a:xfrm>
              <a:off x="8686800" y="2984689"/>
              <a:ext cx="2230003" cy="8056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lnSpc>
                  <a:spcPct val="98000"/>
                </a:lnSpc>
                <a:buNone/>
              </a:pPr>
              <a:r>
                <a:rPr lang="en-US" sz="1400" dirty="0">
                  <a:solidFill>
                    <a:srgbClr val="1623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modalities:</a:t>
              </a:r>
              <a:endParaRPr lang="en-US" sz="1400" dirty="0"/>
            </a:p>
            <a:p>
              <a:pPr marL="0" indent="0" algn="l">
                <a:lnSpc>
                  <a:spcPct val="98000"/>
                </a:lnSpc>
                <a:buNone/>
              </a:pPr>
              <a:r>
                <a:rPr lang="en-US" sz="1400" dirty="0">
                  <a:solidFill>
                    <a:srgbClr val="1623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X-ray · CT · MRI</a:t>
              </a:r>
              <a:endParaRPr lang="en-US" sz="1400" dirty="0"/>
            </a:p>
          </p:txBody>
        </p:sp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1EF22D73-BC48-8E9E-ABDD-25AFA20DE182}"/>
                </a:ext>
              </a:extLst>
            </p:cNvPr>
            <p:cNvSpPr/>
            <p:nvPr/>
          </p:nvSpPr>
          <p:spPr>
            <a:xfrm>
              <a:off x="7075170" y="3925305"/>
              <a:ext cx="3920490" cy="805679"/>
            </a:xfrm>
            <a:prstGeom prst="roundRect">
              <a:avLst>
                <a:gd name="adj" fmla="val 7143"/>
              </a:avLst>
            </a:prstGeom>
            <a:solidFill>
              <a:srgbClr val="EEF3F6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7" name="Image 2" descr="preencoded.png">
              <a:extLst>
                <a:ext uri="{FF2B5EF4-FFF2-40B4-BE49-F238E27FC236}">
                  <a16:creationId xmlns:a16="http://schemas.microsoft.com/office/drawing/2014/main" id="{164B47A5-8040-E451-F017-34129F4FD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31202" y="4093085"/>
              <a:ext cx="345291" cy="345291"/>
            </a:xfrm>
            <a:prstGeom prst="rect">
              <a:avLst/>
            </a:prstGeom>
          </p:spPr>
        </p:pic>
        <p:sp>
          <p:nvSpPr>
            <p:cNvPr id="18" name="Text 15">
              <a:extLst>
                <a:ext uri="{FF2B5EF4-FFF2-40B4-BE49-F238E27FC236}">
                  <a16:creationId xmlns:a16="http://schemas.microsoft.com/office/drawing/2014/main" id="{E2A414D7-1A44-DCBF-F262-8E7C4F3F8342}"/>
                </a:ext>
              </a:extLst>
            </p:cNvPr>
            <p:cNvSpPr/>
            <p:nvPr/>
          </p:nvSpPr>
          <p:spPr>
            <a:xfrm>
              <a:off x="7943850" y="3925305"/>
              <a:ext cx="863227" cy="8056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0B4F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5</a:t>
              </a:r>
              <a:endParaRPr lang="en-US" sz="4000" dirty="0"/>
            </a:p>
          </p:txBody>
        </p:sp>
        <p:sp>
          <p:nvSpPr>
            <p:cNvPr id="19" name="Text 16">
              <a:extLst>
                <a:ext uri="{FF2B5EF4-FFF2-40B4-BE49-F238E27FC236}">
                  <a16:creationId xmlns:a16="http://schemas.microsoft.com/office/drawing/2014/main" id="{B0655ED5-9ABD-1AD8-2AAB-E79E686D8D04}"/>
                </a:ext>
              </a:extLst>
            </p:cNvPr>
            <p:cNvSpPr/>
            <p:nvPr/>
          </p:nvSpPr>
          <p:spPr>
            <a:xfrm>
              <a:off x="8686800" y="3925305"/>
              <a:ext cx="2230003" cy="8056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lnSpc>
                  <a:spcPct val="98000"/>
                </a:lnSpc>
                <a:buNone/>
              </a:pPr>
              <a:r>
                <a:rPr lang="en-US" sz="1400" dirty="0">
                  <a:solidFill>
                    <a:srgbClr val="1623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annotation types: class, mask,</a:t>
              </a:r>
              <a:endParaRPr lang="en-US" sz="1400" dirty="0"/>
            </a:p>
            <a:p>
              <a:pPr marL="0" indent="0" algn="l">
                <a:lnSpc>
                  <a:spcPct val="98000"/>
                </a:lnSpc>
                <a:buNone/>
              </a:pPr>
              <a:r>
                <a:rPr lang="en-US" sz="1400" dirty="0">
                  <a:solidFill>
                    <a:srgbClr val="16232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bbox, regression, report text</a:t>
              </a:r>
              <a:endParaRPr lang="en-US" sz="1400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FB55794-BCAB-094D-5192-CBF97851C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434" y="793320"/>
            <a:ext cx="2513829" cy="59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52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7EBB-FE6A-9C37-09E7-AE8EF5DC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Multi-dataset training, as easy as single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9D704-5A93-F78F-0D5B-C1A3EDC0E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 heterogeneous datasets through one interface and concatenate them into a single DataLoader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73DAB9-19CA-3578-4A31-0272BF1B9E6D}"/>
              </a:ext>
            </a:extLst>
          </p:cNvPr>
          <p:cNvGrpSpPr/>
          <p:nvPr/>
        </p:nvGrpSpPr>
        <p:grpSpPr>
          <a:xfrm>
            <a:off x="1737360" y="3515868"/>
            <a:ext cx="8458200" cy="2322576"/>
            <a:chOff x="1737360" y="3515868"/>
            <a:chExt cx="8458200" cy="232257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A3EF4BF-B92E-30B8-0A5F-57C3D6439513}"/>
                </a:ext>
              </a:extLst>
            </p:cNvPr>
            <p:cNvGrpSpPr/>
            <p:nvPr/>
          </p:nvGrpSpPr>
          <p:grpSpPr>
            <a:xfrm>
              <a:off x="1737360" y="3515868"/>
              <a:ext cx="8458200" cy="2322576"/>
              <a:chOff x="1725930" y="2955798"/>
              <a:chExt cx="8458200" cy="2322576"/>
            </a:xfrm>
          </p:grpSpPr>
          <p:sp>
            <p:nvSpPr>
              <p:cNvPr id="4" name="Shape 5">
                <a:extLst>
                  <a:ext uri="{FF2B5EF4-FFF2-40B4-BE49-F238E27FC236}">
                    <a16:creationId xmlns:a16="http://schemas.microsoft.com/office/drawing/2014/main" id="{B851232A-D6B8-4561-891A-9064BEAF65E8}"/>
                  </a:ext>
                </a:extLst>
              </p:cNvPr>
              <p:cNvSpPr/>
              <p:nvPr/>
            </p:nvSpPr>
            <p:spPr>
              <a:xfrm>
                <a:off x="1725930" y="2955798"/>
                <a:ext cx="2148840" cy="603504"/>
              </a:xfrm>
              <a:prstGeom prst="roundRect">
                <a:avLst>
                  <a:gd name="adj" fmla="val 13636"/>
                </a:avLst>
              </a:prstGeom>
              <a:solidFill>
                <a:srgbClr val="E3ECF0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 6">
                <a:extLst>
                  <a:ext uri="{FF2B5EF4-FFF2-40B4-BE49-F238E27FC236}">
                    <a16:creationId xmlns:a16="http://schemas.microsoft.com/office/drawing/2014/main" id="{1C1D0D0F-04CA-3818-508A-6BE185E8254C}"/>
                  </a:ext>
                </a:extLst>
              </p:cNvPr>
              <p:cNvSpPr/>
              <p:nvPr/>
            </p:nvSpPr>
            <p:spPr>
              <a:xfrm>
                <a:off x="1725930" y="2955798"/>
                <a:ext cx="2148840" cy="60350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450" b="1" dirty="0">
                    <a:solidFill>
                      <a:srgbClr val="0B4F6C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MIMIC-CXR</a:t>
                </a:r>
                <a:endParaRPr lang="en-US" sz="1450" dirty="0"/>
              </a:p>
            </p:txBody>
          </p:sp>
          <p:sp>
            <p:nvSpPr>
              <p:cNvPr id="6" name="Shape 7">
                <a:extLst>
                  <a:ext uri="{FF2B5EF4-FFF2-40B4-BE49-F238E27FC236}">
                    <a16:creationId xmlns:a16="http://schemas.microsoft.com/office/drawing/2014/main" id="{742A2EA2-150C-02F6-E968-A244C4C31AE2}"/>
                  </a:ext>
                </a:extLst>
              </p:cNvPr>
              <p:cNvSpPr/>
              <p:nvPr/>
            </p:nvSpPr>
            <p:spPr>
              <a:xfrm>
                <a:off x="1725930" y="3815334"/>
                <a:ext cx="2148840" cy="603504"/>
              </a:xfrm>
              <a:prstGeom prst="roundRect">
                <a:avLst>
                  <a:gd name="adj" fmla="val 13636"/>
                </a:avLst>
              </a:prstGeom>
              <a:solidFill>
                <a:srgbClr val="E3ECF0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 8">
                <a:extLst>
                  <a:ext uri="{FF2B5EF4-FFF2-40B4-BE49-F238E27FC236}">
                    <a16:creationId xmlns:a16="http://schemas.microsoft.com/office/drawing/2014/main" id="{607A5EA0-F320-7E4C-0D01-7146F8227A79}"/>
                  </a:ext>
                </a:extLst>
              </p:cNvPr>
              <p:cNvSpPr/>
              <p:nvPr/>
            </p:nvSpPr>
            <p:spPr>
              <a:xfrm>
                <a:off x="1725930" y="3815334"/>
                <a:ext cx="2148840" cy="60350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450" b="1" dirty="0">
                    <a:solidFill>
                      <a:srgbClr val="0B4F6C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VinDr-CXR</a:t>
                </a:r>
                <a:endParaRPr lang="en-US" sz="1450" dirty="0"/>
              </a:p>
            </p:txBody>
          </p:sp>
          <p:sp>
            <p:nvSpPr>
              <p:cNvPr id="8" name="Shape 9">
                <a:extLst>
                  <a:ext uri="{FF2B5EF4-FFF2-40B4-BE49-F238E27FC236}">
                    <a16:creationId xmlns:a16="http://schemas.microsoft.com/office/drawing/2014/main" id="{A8F5C978-FCF5-B911-D6FD-D3E0B6DA3F6B}"/>
                  </a:ext>
                </a:extLst>
              </p:cNvPr>
              <p:cNvSpPr/>
              <p:nvPr/>
            </p:nvSpPr>
            <p:spPr>
              <a:xfrm>
                <a:off x="1725930" y="4674870"/>
                <a:ext cx="2148840" cy="603504"/>
              </a:xfrm>
              <a:prstGeom prst="roundRect">
                <a:avLst>
                  <a:gd name="adj" fmla="val 13636"/>
                </a:avLst>
              </a:prstGeom>
              <a:solidFill>
                <a:srgbClr val="E3ECF0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 10">
                <a:extLst>
                  <a:ext uri="{FF2B5EF4-FFF2-40B4-BE49-F238E27FC236}">
                    <a16:creationId xmlns:a16="http://schemas.microsoft.com/office/drawing/2014/main" id="{DC5FAF88-EAAC-2435-055E-F89FBF933620}"/>
                  </a:ext>
                </a:extLst>
              </p:cNvPr>
              <p:cNvSpPr/>
              <p:nvPr/>
            </p:nvSpPr>
            <p:spPr>
              <a:xfrm>
                <a:off x="1725930" y="4674870"/>
                <a:ext cx="2148840" cy="60350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450" b="1" dirty="0">
                    <a:solidFill>
                      <a:srgbClr val="0B4F6C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SIIM-ACR</a:t>
                </a:r>
                <a:endParaRPr lang="en-US" sz="1450" dirty="0"/>
              </a:p>
            </p:txBody>
          </p:sp>
          <p:pic>
            <p:nvPicPr>
              <p:cNvPr id="10" name="Image 0" descr="preencoded.png">
                <a:extLst>
                  <a:ext uri="{FF2B5EF4-FFF2-40B4-BE49-F238E27FC236}">
                    <a16:creationId xmlns:a16="http://schemas.microsoft.com/office/drawing/2014/main" id="{CDBD4462-BEF0-FD5A-0E1A-A81EA1A1E4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075938" y="3778758"/>
                <a:ext cx="502920" cy="502920"/>
              </a:xfrm>
              <a:prstGeom prst="rect">
                <a:avLst/>
              </a:prstGeom>
            </p:spPr>
          </p:pic>
          <p:sp>
            <p:nvSpPr>
              <p:cNvPr id="11" name="Shape 12">
                <a:extLst>
                  <a:ext uri="{FF2B5EF4-FFF2-40B4-BE49-F238E27FC236}">
                    <a16:creationId xmlns:a16="http://schemas.microsoft.com/office/drawing/2014/main" id="{CABB8FF0-29A0-7976-89F4-2DFC5A7916F8}"/>
                  </a:ext>
                </a:extLst>
              </p:cNvPr>
              <p:cNvSpPr/>
              <p:nvPr/>
            </p:nvSpPr>
            <p:spPr>
              <a:xfrm>
                <a:off x="4743450" y="3257550"/>
                <a:ext cx="2286000" cy="1737360"/>
              </a:xfrm>
              <a:prstGeom prst="roundRect">
                <a:avLst>
                  <a:gd name="adj" fmla="val 5263"/>
                </a:avLst>
              </a:prstGeom>
              <a:solidFill>
                <a:srgbClr val="0B4F6C"/>
              </a:solidFill>
              <a:ln/>
              <a:effectLst>
                <a:outerShdw blurRad="114300" dist="38100" dir="5400000" algn="bl" rotWithShape="0">
                  <a:srgbClr val="0B4F6C">
                    <a:alpha val="35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 14">
                <a:extLst>
                  <a:ext uri="{FF2B5EF4-FFF2-40B4-BE49-F238E27FC236}">
                    <a16:creationId xmlns:a16="http://schemas.microsoft.com/office/drawing/2014/main" id="{ECF58A96-3782-248F-9A81-63FAED57B0A3}"/>
                  </a:ext>
                </a:extLst>
              </p:cNvPr>
              <p:cNvSpPr/>
              <p:nvPr/>
            </p:nvSpPr>
            <p:spPr>
              <a:xfrm>
                <a:off x="4743450" y="4263390"/>
                <a:ext cx="2286000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RadHarmony</a:t>
                </a:r>
                <a:endParaRPr lang="en-US" sz="1600" dirty="0"/>
              </a:p>
            </p:txBody>
          </p:sp>
          <p:sp>
            <p:nvSpPr>
              <p:cNvPr id="15" name="Text 15">
                <a:extLst>
                  <a:ext uri="{FF2B5EF4-FFF2-40B4-BE49-F238E27FC236}">
                    <a16:creationId xmlns:a16="http://schemas.microsoft.com/office/drawing/2014/main" id="{AD51218F-2665-7F0D-2FA1-0E2B89CEF845}"/>
                  </a:ext>
                </a:extLst>
              </p:cNvPr>
              <p:cNvSpPr/>
              <p:nvPr/>
            </p:nvSpPr>
            <p:spPr>
              <a:xfrm>
                <a:off x="4743450" y="4583430"/>
                <a:ext cx="2286000" cy="3200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150" dirty="0">
                    <a:solidFill>
                      <a:srgbClr val="D8E8EE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harmonize + concat</a:t>
                </a:r>
                <a:endParaRPr lang="en-US" sz="1150" dirty="0"/>
              </a:p>
            </p:txBody>
          </p:sp>
          <p:pic>
            <p:nvPicPr>
              <p:cNvPr id="16" name="Image 2" descr="preencoded.png">
                <a:extLst>
                  <a:ext uri="{FF2B5EF4-FFF2-40B4-BE49-F238E27FC236}">
                    <a16:creationId xmlns:a16="http://schemas.microsoft.com/office/drawing/2014/main" id="{E76A612D-C695-FF8A-A58D-05E80C018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230618" y="3778758"/>
                <a:ext cx="502920" cy="502920"/>
              </a:xfrm>
              <a:prstGeom prst="rect">
                <a:avLst/>
              </a:prstGeom>
            </p:spPr>
          </p:pic>
          <p:sp>
            <p:nvSpPr>
              <p:cNvPr id="17" name="Shape 16">
                <a:extLst>
                  <a:ext uri="{FF2B5EF4-FFF2-40B4-BE49-F238E27FC236}">
                    <a16:creationId xmlns:a16="http://schemas.microsoft.com/office/drawing/2014/main" id="{B18696E1-4545-66A8-9116-F25B66CB20D2}"/>
                  </a:ext>
                </a:extLst>
              </p:cNvPr>
              <p:cNvSpPr/>
              <p:nvPr/>
            </p:nvSpPr>
            <p:spPr>
              <a:xfrm>
                <a:off x="7898130" y="3257550"/>
                <a:ext cx="2286000" cy="1737360"/>
              </a:xfrm>
              <a:prstGeom prst="roundRect">
                <a:avLst>
                  <a:gd name="adj" fmla="val 5263"/>
                </a:avLst>
              </a:prstGeom>
              <a:solidFill>
                <a:srgbClr val="EEF3F6"/>
              </a:solidFill>
              <a:ln w="15875">
                <a:solidFill>
                  <a:srgbClr val="9FC1CE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18">
                <a:extLst>
                  <a:ext uri="{FF2B5EF4-FFF2-40B4-BE49-F238E27FC236}">
                    <a16:creationId xmlns:a16="http://schemas.microsoft.com/office/drawing/2014/main" id="{CC047565-54CD-D157-267A-2C3A3482EE49}"/>
                  </a:ext>
                </a:extLst>
              </p:cNvPr>
              <p:cNvSpPr/>
              <p:nvPr/>
            </p:nvSpPr>
            <p:spPr>
              <a:xfrm>
                <a:off x="7898130" y="3778758"/>
                <a:ext cx="2286000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500" b="1" dirty="0">
                    <a:solidFill>
                      <a:srgbClr val="16232E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Unified DataLoader</a:t>
                </a:r>
                <a:endParaRPr lang="en-US" sz="1500" dirty="0"/>
              </a:p>
            </p:txBody>
          </p:sp>
          <p:sp>
            <p:nvSpPr>
              <p:cNvPr id="20" name="Text 19">
                <a:extLst>
                  <a:ext uri="{FF2B5EF4-FFF2-40B4-BE49-F238E27FC236}">
                    <a16:creationId xmlns:a16="http://schemas.microsoft.com/office/drawing/2014/main" id="{F1F94F93-7C80-E596-0814-0284F569164F}"/>
                  </a:ext>
                </a:extLst>
              </p:cNvPr>
              <p:cNvSpPr/>
              <p:nvPr/>
            </p:nvSpPr>
            <p:spPr>
              <a:xfrm>
                <a:off x="7898130" y="4107942"/>
                <a:ext cx="2286000" cy="3200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150" dirty="0">
                    <a:solidFill>
                      <a:srgbClr val="5B6B7A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ready for training</a:t>
                </a:r>
                <a:endParaRPr lang="en-US" sz="1150" dirty="0"/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B8ACD44-D2F4-AD55-192F-FDF5DA32D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77220"/>
            <a:stretch/>
          </p:blipFill>
          <p:spPr>
            <a:xfrm>
              <a:off x="5477627" y="3939540"/>
              <a:ext cx="840505" cy="871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0291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7F4C-560C-B61D-10AC-C0C48602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Unified Evaluation Pipeline </a:t>
            </a:r>
            <a:br>
              <a:rPr lang="en-US" b="1" dirty="0"/>
            </a:b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Results are comparable across studies</a:t>
            </a: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8BB404C5-ADA5-F00A-4695-BFB7C2B6CA54}"/>
              </a:ext>
            </a:extLst>
          </p:cNvPr>
          <p:cNvSpPr/>
          <p:nvPr/>
        </p:nvSpPr>
        <p:spPr>
          <a:xfrm>
            <a:off x="6758940" y="1961388"/>
            <a:ext cx="4594860" cy="896112"/>
          </a:xfrm>
          <a:prstGeom prst="roundRect">
            <a:avLst>
              <a:gd name="adj" fmla="val 714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44DD1CA7-C16C-A035-48AA-0A99598CB1F5}"/>
              </a:ext>
            </a:extLst>
          </p:cNvPr>
          <p:cNvSpPr/>
          <p:nvPr/>
        </p:nvSpPr>
        <p:spPr>
          <a:xfrm>
            <a:off x="6987540" y="2144268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FC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38AA6C0D-3EE6-06C3-6C06-D17A373F3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844" y="2290572"/>
            <a:ext cx="237744" cy="237744"/>
          </a:xfrm>
          <a:prstGeom prst="rect">
            <a:avLst/>
          </a:prstGeom>
        </p:spPr>
      </p:pic>
      <p:sp>
        <p:nvSpPr>
          <p:cNvPr id="7" name="Text 7">
            <a:extLst>
              <a:ext uri="{FF2B5EF4-FFF2-40B4-BE49-F238E27FC236}">
                <a16:creationId xmlns:a16="http://schemas.microsoft.com/office/drawing/2014/main" id="{020D09FF-BD60-1074-DC21-617FE43036C0}"/>
              </a:ext>
            </a:extLst>
          </p:cNvPr>
          <p:cNvSpPr/>
          <p:nvPr/>
        </p:nvSpPr>
        <p:spPr>
          <a:xfrm>
            <a:off x="7719060" y="1961388"/>
            <a:ext cx="36347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— 5 probes
</a:t>
            </a:r>
            <a:r>
              <a:rPr lang="en-US" sz="125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  ·  k-NN  ·  prototype  ·  SVM  ·  fine-tune</a:t>
            </a:r>
            <a:endParaRPr lang="en-US" sz="1500" dirty="0"/>
          </a:p>
        </p:txBody>
      </p:sp>
      <p:sp>
        <p:nvSpPr>
          <p:cNvPr id="8" name="Shape 8">
            <a:extLst>
              <a:ext uri="{FF2B5EF4-FFF2-40B4-BE49-F238E27FC236}">
                <a16:creationId xmlns:a16="http://schemas.microsoft.com/office/drawing/2014/main" id="{DB7A088A-DD8D-6F92-1D70-A4208EDE2DB6}"/>
              </a:ext>
            </a:extLst>
          </p:cNvPr>
          <p:cNvSpPr/>
          <p:nvPr/>
        </p:nvSpPr>
        <p:spPr>
          <a:xfrm>
            <a:off x="6758940" y="4221860"/>
            <a:ext cx="4594860" cy="896112"/>
          </a:xfrm>
          <a:prstGeom prst="roundRect">
            <a:avLst>
              <a:gd name="adj" fmla="val 714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9">
            <a:extLst>
              <a:ext uri="{FF2B5EF4-FFF2-40B4-BE49-F238E27FC236}">
                <a16:creationId xmlns:a16="http://schemas.microsoft.com/office/drawing/2014/main" id="{F776D61E-B392-D167-F572-105A31166AE7}"/>
              </a:ext>
            </a:extLst>
          </p:cNvPr>
          <p:cNvSpPr/>
          <p:nvPr/>
        </p:nvSpPr>
        <p:spPr>
          <a:xfrm>
            <a:off x="6987540" y="4404740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FC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883CCA89-E363-1DFA-0097-9E6682322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844" y="4551044"/>
            <a:ext cx="237744" cy="237744"/>
          </a:xfrm>
          <a:prstGeom prst="rect">
            <a:avLst/>
          </a:prstGeom>
        </p:spPr>
      </p:pic>
      <p:sp>
        <p:nvSpPr>
          <p:cNvPr id="11" name="Text 10">
            <a:extLst>
              <a:ext uri="{FF2B5EF4-FFF2-40B4-BE49-F238E27FC236}">
                <a16:creationId xmlns:a16="http://schemas.microsoft.com/office/drawing/2014/main" id="{99E9ABB3-490A-7DDF-0AE9-503A0380FDF5}"/>
              </a:ext>
            </a:extLst>
          </p:cNvPr>
          <p:cNvSpPr/>
          <p:nvPr/>
        </p:nvSpPr>
        <p:spPr>
          <a:xfrm>
            <a:off x="7719060" y="4221860"/>
            <a:ext cx="36347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Zero-shot
</a:t>
            </a:r>
            <a:r>
              <a:rPr lang="en-US" sz="125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prompt-based, for vision-language model encoders</a:t>
            </a:r>
            <a:endParaRPr lang="en-US" sz="1500" dirty="0"/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5FC4828D-D15C-4AED-B4DA-A5FE60452BFF}"/>
              </a:ext>
            </a:extLst>
          </p:cNvPr>
          <p:cNvSpPr/>
          <p:nvPr/>
        </p:nvSpPr>
        <p:spPr>
          <a:xfrm>
            <a:off x="6758940" y="3091624"/>
            <a:ext cx="4594860" cy="896112"/>
          </a:xfrm>
          <a:prstGeom prst="roundRect">
            <a:avLst>
              <a:gd name="adj" fmla="val 714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2">
            <a:extLst>
              <a:ext uri="{FF2B5EF4-FFF2-40B4-BE49-F238E27FC236}">
                <a16:creationId xmlns:a16="http://schemas.microsoft.com/office/drawing/2014/main" id="{7AE06565-D5C1-3E11-D276-02F99017CF25}"/>
              </a:ext>
            </a:extLst>
          </p:cNvPr>
          <p:cNvSpPr/>
          <p:nvPr/>
        </p:nvSpPr>
        <p:spPr>
          <a:xfrm>
            <a:off x="6987540" y="3274504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FC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FC465E80-8828-0BE4-937A-5061C0C96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844" y="3420808"/>
            <a:ext cx="237744" cy="237744"/>
          </a:xfrm>
          <a:prstGeom prst="rect">
            <a:avLst/>
          </a:prstGeom>
        </p:spPr>
      </p:pic>
      <p:sp>
        <p:nvSpPr>
          <p:cNvPr id="15" name="Text 13">
            <a:extLst>
              <a:ext uri="{FF2B5EF4-FFF2-40B4-BE49-F238E27FC236}">
                <a16:creationId xmlns:a16="http://schemas.microsoft.com/office/drawing/2014/main" id="{DF1645D6-4718-E45A-7E3B-B84E67834294}"/>
              </a:ext>
            </a:extLst>
          </p:cNvPr>
          <p:cNvSpPr/>
          <p:nvPr/>
        </p:nvSpPr>
        <p:spPr>
          <a:xfrm>
            <a:off x="7719060" y="3091624"/>
            <a:ext cx="36347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Segmentation — 3 probes
</a:t>
            </a:r>
            <a:r>
              <a:rPr lang="en-US" sz="125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  ·  conv  ·  UPerNet</a:t>
            </a:r>
            <a:endParaRPr lang="en-US" sz="1500" dirty="0"/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D7EB6ABB-584C-283C-FAB4-9EFD2C790744}"/>
              </a:ext>
            </a:extLst>
          </p:cNvPr>
          <p:cNvSpPr/>
          <p:nvPr/>
        </p:nvSpPr>
        <p:spPr>
          <a:xfrm>
            <a:off x="6758940" y="5300852"/>
            <a:ext cx="4594860" cy="896112"/>
          </a:xfrm>
          <a:prstGeom prst="roundRect">
            <a:avLst>
              <a:gd name="adj" fmla="val 714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CD3A81CE-DEF3-9A6A-2815-5F83728D6661}"/>
              </a:ext>
            </a:extLst>
          </p:cNvPr>
          <p:cNvSpPr/>
          <p:nvPr/>
        </p:nvSpPr>
        <p:spPr>
          <a:xfrm>
            <a:off x="6987540" y="5483732"/>
            <a:ext cx="530352" cy="5303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FC1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FB38452B-9B96-D35F-7062-9C2EDDC92ED9}"/>
              </a:ext>
            </a:extLst>
          </p:cNvPr>
          <p:cNvSpPr/>
          <p:nvPr/>
        </p:nvSpPr>
        <p:spPr>
          <a:xfrm>
            <a:off x="7719060" y="5300852"/>
            <a:ext cx="36347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Generation
</a:t>
            </a:r>
            <a:r>
              <a:rPr lang="en-US" sz="125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prompt-based, for vision-language models</a:t>
            </a:r>
            <a:endParaRPr lang="en-US" sz="1500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57CCDA6D-5947-9D08-8E79-89CBEE172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844" y="5630036"/>
            <a:ext cx="237744" cy="23774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58C66D7-A4B0-B408-955A-90B5BE854C28}"/>
              </a:ext>
            </a:extLst>
          </p:cNvPr>
          <p:cNvSpPr txBox="1"/>
          <p:nvPr/>
        </p:nvSpPr>
        <p:spPr>
          <a:xfrm>
            <a:off x="815340" y="1961388"/>
            <a:ext cx="551111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ea typeface="Calibri" pitchFamily="34" charset="-122"/>
                <a:cs typeface="Calibri" pitchFamily="34" charset="-120"/>
              </a:rPr>
              <a:t>Plug in any model and test it with the same evaluators and the same scoring method every time so results are directly </a:t>
            </a:r>
            <a:r>
              <a:rPr lang="en-US" sz="2800" b="1" dirty="0">
                <a:ea typeface="Calibri" pitchFamily="34" charset="-122"/>
                <a:cs typeface="Calibri" pitchFamily="34" charset="-120"/>
              </a:rPr>
              <a:t>comparable</a:t>
            </a:r>
            <a:r>
              <a:rPr lang="en-US" sz="2800" dirty="0">
                <a:ea typeface="Calibri" pitchFamily="34" charset="-122"/>
                <a:cs typeface="Calibri" pitchFamily="34" charset="-12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6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7921DB-E049-8BBA-EFEE-35FC99AA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364E-8A38-C1EC-6267-AAF5D4516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6321679" cy="3353476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Finish the try-it-yourself sections</a:t>
            </a:r>
          </a:p>
          <a:p>
            <a:r>
              <a:rPr lang="en-US" sz="2000" dirty="0">
                <a:solidFill>
                  <a:schemeClr val="tx2"/>
                </a:solidFill>
              </a:rPr>
              <a:t>Find any bugs in the package</a:t>
            </a:r>
          </a:p>
          <a:p>
            <a:r>
              <a:rPr lang="en-US" sz="2000" dirty="0">
                <a:solidFill>
                  <a:schemeClr val="tx2"/>
                </a:solidFill>
              </a:rPr>
              <a:t>Find any errors in the documentations:</a:t>
            </a:r>
          </a:p>
          <a:p>
            <a:pPr lvl="1"/>
            <a:r>
              <a:rPr lang="en-US" sz="2000" dirty="0">
                <a:solidFill>
                  <a:schemeClr val="tx2"/>
                </a:solidFill>
                <a:hlinkClick r:id="rId2"/>
              </a:rPr>
              <a:t>https://f10409.github.io/RadHarmony/index.html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Create a discussion in the GitHub repo:</a:t>
            </a:r>
          </a:p>
          <a:p>
            <a:pPr lvl="1"/>
            <a:r>
              <a:rPr lang="en-US" sz="2000" dirty="0">
                <a:solidFill>
                  <a:schemeClr val="tx2"/>
                </a:solidFill>
                <a:hlinkClick r:id="rId3"/>
              </a:rPr>
              <a:t>https://github.com/f10409/RadHarmony/discussions/4</a:t>
            </a:r>
            <a:endParaRPr lang="en-US" sz="2000" dirty="0">
              <a:solidFill>
                <a:schemeClr val="tx2"/>
              </a:solidFill>
            </a:endParaRPr>
          </a:p>
          <a:p>
            <a:pPr lvl="1"/>
            <a:endParaRPr lang="en-US" sz="2000" dirty="0">
              <a:solidFill>
                <a:schemeClr val="tx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A logo of a person with long hair&#10;&#10;AI-generated content may be incorrect.">
            <a:extLst>
              <a:ext uri="{FF2B5EF4-FFF2-40B4-BE49-F238E27FC236}">
                <a16:creationId xmlns:a16="http://schemas.microsoft.com/office/drawing/2014/main" id="{3747E857-F34E-8468-DE80-573351CB80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708392" y="1793439"/>
            <a:ext cx="4142232" cy="41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5C43-60FA-0A08-3C11-3F9191D24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0243"/>
            <a:ext cx="10515600" cy="1133475"/>
          </a:xfrm>
        </p:spPr>
        <p:txBody>
          <a:bodyPr/>
          <a:lstStyle/>
          <a:p>
            <a:pPr algn="ctr"/>
            <a:r>
              <a:rPr lang="en-US" b="1" dirty="0"/>
              <a:t>RadHarmony Evaluators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713A8-FC2B-8227-4DC6-03DC49A28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Presented by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Frank Li, PhD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Theo Dapamede, MD, PhD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Health AI Datathon, 07.29.2026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60ACA4-90C2-5D95-8750-543989B42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" y="836626"/>
            <a:ext cx="3102864" cy="7330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52944F-AD1D-2058-55F6-FDF0E6FCA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48"/>
            <a:ext cx="24384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50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25065EE3-CC14-7D9E-672C-DCBB94D4D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4" y="0"/>
            <a:ext cx="118650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48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17EF3EC-05BD-ECAE-E6C8-7F748B5D9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" y="1060450"/>
            <a:ext cx="12023096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75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6549</TotalTime>
  <Words>1116</Words>
  <Application>Microsoft Macintosh PowerPoint</Application>
  <PresentationFormat>Widescreen</PresentationFormat>
  <Paragraphs>192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-apple-system</vt:lpstr>
      <vt:lpstr>Aptos</vt:lpstr>
      <vt:lpstr>Aptos Display</vt:lpstr>
      <vt:lpstr>Arial</vt:lpstr>
      <vt:lpstr>Calibri</vt:lpstr>
      <vt:lpstr>Courier New</vt:lpstr>
      <vt:lpstr>Poppins</vt:lpstr>
      <vt:lpstr>office theme</vt:lpstr>
      <vt:lpstr>From Raw Data to Deep Learning Pipeline: Harmonizing Heterogeneous Radiological Datasets with RadHarmony</vt:lpstr>
      <vt:lpstr>PowerPoint Presentation</vt:lpstr>
      <vt:lpstr>RadHarmony  Load datasets without dataset-specific code</vt:lpstr>
      <vt:lpstr>Multi-dataset training, as easy as single</vt:lpstr>
      <vt:lpstr>Unified Evaluation Pipeline  Results are comparable across studies</vt:lpstr>
      <vt:lpstr>Activity</vt:lpstr>
      <vt:lpstr>RadHarmony Evaluators</vt:lpstr>
      <vt:lpstr>PowerPoint Presentation</vt:lpstr>
      <vt:lpstr>PowerPoint Presentation</vt:lpstr>
      <vt:lpstr>Image Encoder Evaluation (classification / zero-shot / segmentation)</vt:lpstr>
      <vt:lpstr>Example</vt:lpstr>
      <vt:lpstr>Can also try:</vt:lpstr>
      <vt:lpstr>Visual Question Answering (VQA)</vt:lpstr>
      <vt:lpstr>Report Generation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Li, Frank</cp:lastModifiedBy>
  <cp:revision>112</cp:revision>
  <dcterms:created xsi:type="dcterms:W3CDTF">2025-10-28T15:04:51Z</dcterms:created>
  <dcterms:modified xsi:type="dcterms:W3CDTF">2026-07-29T13:32:26Z</dcterms:modified>
</cp:coreProperties>
</file>