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76"/>
  </p:normalViewPr>
  <p:slideViewPr>
    <p:cSldViewPr snapToGrid="0">
      <p:cViewPr varScale="1">
        <p:scale>
          <a:sx n="106" d="100"/>
          <a:sy n="106" d="100"/>
        </p:scale>
        <p:origin x="6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E7CFC-5D64-240A-4D8B-FF4737DE5A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965C62-AE45-DE8B-A459-2776473C05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86FCA-1CD7-4266-D144-9A17EFB3D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70A0-5E45-394A-9A5F-39D9BFAB3510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68B7B-A90D-5EFB-84D5-D737F401A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A86DC-0406-ED84-5E5C-4CF24FD20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9EA6-40C6-F849-AF6C-4717D14C1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27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302E3-2D60-25C6-3C70-CC71FEADD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94CF19-5793-D046-C511-D636FC840B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C7702-306B-0D1C-68C1-01697455E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70A0-5E45-394A-9A5F-39D9BFAB3510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95DB6-E3B5-9D30-5156-08BA0E508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0D4C6-88AA-B33C-E979-B703BACF5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9EA6-40C6-F849-AF6C-4717D14C1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0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B3FBB0-1798-DBB2-515E-9216A20781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3EF5A1-3FEC-D187-3E1B-6B20397CCC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5067C-85F9-8992-12BC-DFFC2F7CB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70A0-5E45-394A-9A5F-39D9BFAB3510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51941-D63D-551A-9689-8DFCED91D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AD2A16-514A-D5B2-C6EE-EB9E7C344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9EA6-40C6-F849-AF6C-4717D14C1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637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6D666-3A32-B4C0-1B19-AA73A0BE1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3518C-BAD1-39C9-AEEB-658DFD368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A3C5EE-9E62-9BC5-1C77-5952E9CFB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70A0-5E45-394A-9A5F-39D9BFAB3510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D9EA70-039F-B2DE-D585-32FFFEB17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55DE8-1BBD-FB01-9F31-5B332A02C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9EA6-40C6-F849-AF6C-4717D14C1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764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414E2-B637-9893-6B6E-08A9D7630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15331D-8A81-8873-14D7-73E93656C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24B86-6F03-D176-67C5-C19FEC9A1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70A0-5E45-394A-9A5F-39D9BFAB3510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84716-EE33-BA90-1E35-5B4189CBE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42F70-C0B4-BCBE-ACD1-A3F7AF9ED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9EA6-40C6-F849-AF6C-4717D14C1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732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54015-57ED-9643-DA0C-6EDFC94BA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CC2D4D-C45F-EBD9-E2D8-44E7944B30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6CA135-E7F1-FF31-6E3B-A310D1B94A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8F254-01DE-789F-0B4B-CABACC5E7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70A0-5E45-394A-9A5F-39D9BFAB3510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965628-06E3-C435-A0FE-8005A4C9B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4EA58-08E2-2634-4F1B-E8DC47A03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9EA6-40C6-F849-AF6C-4717D14C1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553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C1607-B2FF-5DA8-63B6-509DD9073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111B36-5D41-6906-CBC0-52945A4D1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3835AA-E49B-8D1B-8FE8-4F6FED9863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366BC6-F717-7706-E073-092DE569C8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1E0298-2CE6-9B2C-1365-9CA8666D3F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67578F-4F7B-8295-E428-D954EA41E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70A0-5E45-394A-9A5F-39D9BFAB3510}" type="datetimeFigureOut">
              <a:rPr lang="en-US" smtClean="0"/>
              <a:t>7/30/26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F638C2-57CB-C1DC-E51A-D542986BE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A6C932-DE88-8766-9937-B88ABA17C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9EA6-40C6-F849-AF6C-4717D14C1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224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146E7-CE7A-E591-A489-60A2C1233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ADDEDF-C41A-B54B-66EF-A9011C15E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70A0-5E45-394A-9A5F-39D9BFAB3510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EDB7B5-267E-E19F-63DE-A6CC23519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76188D-58F0-70BD-6380-B1D8994BF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9EA6-40C6-F849-AF6C-4717D14C1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577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8666E3-5949-9E54-BE6D-7604187A9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70A0-5E45-394A-9A5F-39D9BFAB3510}" type="datetimeFigureOut">
              <a:rPr lang="en-US" smtClean="0"/>
              <a:t>7/30/26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D5DA22-5B93-64C9-D7A6-EA7B09CEE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F0F342-714D-8E9B-7847-4F9273AA4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9EA6-40C6-F849-AF6C-4717D14C1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98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A9629-B4ED-2D94-66C3-574796FC5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79486-8343-C887-794F-F39E875CD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BB8BA2-D372-CB4C-5402-6737859358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9548FE-672B-D0CB-2A69-04A7C65FB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70A0-5E45-394A-9A5F-39D9BFAB3510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86444-ED53-8B61-4037-0D093A923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52036F-EF3F-32A8-6975-F58A31DC0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9EA6-40C6-F849-AF6C-4717D14C1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390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2AFD7-D219-6CF4-BC6B-E7AB01891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740E80-225F-87D6-6197-EBB681EA64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8561FF-0ECA-8DCC-906F-98C0C87E8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88425-562C-69B5-E296-0ED2CF3A3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70A0-5E45-394A-9A5F-39D9BFAB3510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7AAE26-DCE2-FAF3-BFF1-AF0742EC3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E5359-D4B0-A039-7C84-617FF6899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9EA6-40C6-F849-AF6C-4717D14C1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61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04467D-F43B-9761-21DE-ACFA8D602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0A8F65-4152-56CC-7D11-1B9E55456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03A4F-4359-E72A-417D-8990718742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CF70A0-5E45-394A-9A5F-39D9BFAB3510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50F58-3EF5-8C8E-468C-6AABCDAA7D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E53ED-737C-254A-DD85-99E41FB199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359EA6-40C6-F849-AF6C-4717D14C1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852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rxiv.org/abs/2607.2723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23CE0-3FBF-A820-5F1A-EE439D9D74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Datathon26 CXR Datasets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783058-F1F6-46F1-C76B-10368D7398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07/31/2026</a:t>
            </a:r>
          </a:p>
          <a:p>
            <a:r>
              <a:rPr lang="en-US" dirty="0" err="1"/>
              <a:t>HITILab</a:t>
            </a:r>
            <a:r>
              <a:rPr lang="en-US" dirty="0"/>
              <a:t>, Emory University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1168B6-EF83-6467-EF27-9CB9C8847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5257800"/>
            <a:ext cx="24384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918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D45EC1-8AC2-70E0-3C7E-61468D75D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CXR Datasets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F3021B7-2254-754D-E87D-BC2F5143E5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783117"/>
              </p:ext>
            </p:extLst>
          </p:nvPr>
        </p:nvGraphicFramePr>
        <p:xfrm>
          <a:off x="3701480" y="168440"/>
          <a:ext cx="8181473" cy="5690936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859930">
                  <a:extLst>
                    <a:ext uri="{9D8B030D-6E8A-4147-A177-3AD203B41FA5}">
                      <a16:colId xmlns:a16="http://schemas.microsoft.com/office/drawing/2014/main" val="3896102987"/>
                    </a:ext>
                  </a:extLst>
                </a:gridCol>
                <a:gridCol w="2147965">
                  <a:extLst>
                    <a:ext uri="{9D8B030D-6E8A-4147-A177-3AD203B41FA5}">
                      <a16:colId xmlns:a16="http://schemas.microsoft.com/office/drawing/2014/main" val="3329788565"/>
                    </a:ext>
                  </a:extLst>
                </a:gridCol>
                <a:gridCol w="1167063">
                  <a:extLst>
                    <a:ext uri="{9D8B030D-6E8A-4147-A177-3AD203B41FA5}">
                      <a16:colId xmlns:a16="http://schemas.microsoft.com/office/drawing/2014/main" val="2185105762"/>
                    </a:ext>
                  </a:extLst>
                </a:gridCol>
                <a:gridCol w="4006515">
                  <a:extLst>
                    <a:ext uri="{9D8B030D-6E8A-4147-A177-3AD203B41FA5}">
                      <a16:colId xmlns:a16="http://schemas.microsoft.com/office/drawing/2014/main" val="4073670113"/>
                    </a:ext>
                  </a:extLst>
                </a:gridCol>
              </a:tblGrid>
              <a:tr h="569860">
                <a:tc>
                  <a:txBody>
                    <a:bodyPr/>
                    <a:lstStyle/>
                    <a:p>
                      <a:pPr algn="l"/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Dataset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Annotation types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Report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Datathon26 task(s) supported</a:t>
                      </a:r>
                    </a:p>
                  </a:txBody>
                  <a:tcPr marL="0" marR="13580" marT="13580" marB="13580" anchor="ctr"/>
                </a:tc>
                <a:extLst>
                  <a:ext uri="{0D108BD9-81ED-4DB2-BD59-A6C34878D82A}">
                    <a16:rowId xmlns:a16="http://schemas.microsoft.com/office/drawing/2014/main" val="1443320658"/>
                  </a:ext>
                </a:extLst>
              </a:tr>
              <a:tr h="812991">
                <a:tc>
                  <a:txBody>
                    <a:bodyPr/>
                    <a:lstStyle/>
                    <a:p>
                      <a:pPr algn="l"/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DS1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 dirty="0">
                          <a:solidFill>
                            <a:schemeClr val="tx1"/>
                          </a:solidFill>
                          <a:effectLst/>
                        </a:rPr>
                        <a:t>Multi-label findings + report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 dirty="0">
                          <a:solidFill>
                            <a:schemeClr val="tx1"/>
                          </a:solidFill>
                          <a:effectLst/>
                        </a:rPr>
                        <a:t>✅ English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>
                          <a:solidFill>
                            <a:schemeClr val="tx1"/>
                          </a:solidFill>
                          <a:effectLst/>
                        </a:rPr>
                        <a:t>Classification, Report generation</a:t>
                      </a:r>
                    </a:p>
                  </a:txBody>
                  <a:tcPr marL="0" marR="13580" marT="13580" marB="13580" anchor="ctr"/>
                </a:tc>
                <a:extLst>
                  <a:ext uri="{0D108BD9-81ED-4DB2-BD59-A6C34878D82A}">
                    <a16:rowId xmlns:a16="http://schemas.microsoft.com/office/drawing/2014/main" val="4210156985"/>
                  </a:ext>
                </a:extLst>
              </a:tr>
              <a:tr h="812991">
                <a:tc>
                  <a:txBody>
                    <a:bodyPr/>
                    <a:lstStyle/>
                    <a:p>
                      <a:pPr algn="l"/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DS2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 dirty="0">
                          <a:solidFill>
                            <a:schemeClr val="tx1"/>
                          </a:solidFill>
                          <a:effectLst/>
                        </a:rPr>
                        <a:t>Report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>
                          <a:solidFill>
                            <a:schemeClr val="tx1"/>
                          </a:solidFill>
                          <a:effectLst/>
                        </a:rPr>
                        <a:t>✅ English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>
                          <a:solidFill>
                            <a:schemeClr val="tx1"/>
                          </a:solidFill>
                          <a:effectLst/>
                        </a:rPr>
                        <a:t>Report generation</a:t>
                      </a:r>
                    </a:p>
                  </a:txBody>
                  <a:tcPr marL="0" marR="13580" marT="13580" marB="13580" anchor="ctr"/>
                </a:tc>
                <a:extLst>
                  <a:ext uri="{0D108BD9-81ED-4DB2-BD59-A6C34878D82A}">
                    <a16:rowId xmlns:a16="http://schemas.microsoft.com/office/drawing/2014/main" val="2961099944"/>
                  </a:ext>
                </a:extLst>
              </a:tr>
              <a:tr h="1056121">
                <a:tc>
                  <a:txBody>
                    <a:bodyPr/>
                    <a:lstStyle/>
                    <a:p>
                      <a:pPr algn="l"/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DS3*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 dirty="0">
                          <a:solidFill>
                            <a:schemeClr val="tx1"/>
                          </a:solidFill>
                          <a:effectLst/>
                        </a:rPr>
                        <a:t>Multi-label findings + bounding boxes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 dirty="0">
                          <a:solidFill>
                            <a:schemeClr val="tx1"/>
                          </a:solidFill>
                          <a:effectLst/>
                        </a:rPr>
                        <a:t>❌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 dirty="0">
                          <a:solidFill>
                            <a:schemeClr val="tx1"/>
                          </a:solidFill>
                          <a:effectLst/>
                        </a:rPr>
                        <a:t>Classification </a:t>
                      </a:r>
                    </a:p>
                  </a:txBody>
                  <a:tcPr marL="0" marR="13580" marT="13580" marB="13580" anchor="ctr"/>
                </a:tc>
                <a:extLst>
                  <a:ext uri="{0D108BD9-81ED-4DB2-BD59-A6C34878D82A}">
                    <a16:rowId xmlns:a16="http://schemas.microsoft.com/office/drawing/2014/main" val="1529835527"/>
                  </a:ext>
                </a:extLst>
              </a:tr>
              <a:tr h="812991">
                <a:tc>
                  <a:txBody>
                    <a:bodyPr/>
                    <a:lstStyle/>
                    <a:p>
                      <a:pPr algn="l"/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DS4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 dirty="0">
                          <a:solidFill>
                            <a:schemeClr val="tx1"/>
                          </a:solidFill>
                          <a:effectLst/>
                        </a:rPr>
                        <a:t>Multi-label findings + report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 dirty="0">
                          <a:solidFill>
                            <a:schemeClr val="tx1"/>
                          </a:solidFill>
                          <a:effectLst/>
                        </a:rPr>
                        <a:t>✅ English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 dirty="0">
                          <a:solidFill>
                            <a:schemeClr val="tx1"/>
                          </a:solidFill>
                          <a:effectLst/>
                        </a:rPr>
                        <a:t>Classification, Report generation</a:t>
                      </a:r>
                    </a:p>
                  </a:txBody>
                  <a:tcPr marL="0" marR="13580" marT="13580" marB="13580" anchor="ctr"/>
                </a:tc>
                <a:extLst>
                  <a:ext uri="{0D108BD9-81ED-4DB2-BD59-A6C34878D82A}">
                    <a16:rowId xmlns:a16="http://schemas.microsoft.com/office/drawing/2014/main" val="1417173917"/>
                  </a:ext>
                </a:extLst>
              </a:tr>
              <a:tr h="812991">
                <a:tc>
                  <a:txBody>
                    <a:bodyPr/>
                    <a:lstStyle/>
                    <a:p>
                      <a:pPr algn="l"/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DS5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 dirty="0">
                          <a:solidFill>
                            <a:schemeClr val="tx1"/>
                          </a:solidFill>
                          <a:effectLst/>
                        </a:rPr>
                        <a:t>Multi-label findings + report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 dirty="0">
                          <a:solidFill>
                            <a:schemeClr val="tx1"/>
                          </a:solidFill>
                          <a:effectLst/>
                        </a:rPr>
                        <a:t>⚠️ Spanish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 dirty="0">
                          <a:solidFill>
                            <a:schemeClr val="tx1"/>
                          </a:solidFill>
                          <a:effectLst/>
                        </a:rPr>
                        <a:t>Classification, Report generation</a:t>
                      </a:r>
                    </a:p>
                  </a:txBody>
                  <a:tcPr marL="0" marR="13580" marT="13580" marB="13580" anchor="ctr"/>
                </a:tc>
                <a:extLst>
                  <a:ext uri="{0D108BD9-81ED-4DB2-BD59-A6C34878D82A}">
                    <a16:rowId xmlns:a16="http://schemas.microsoft.com/office/drawing/2014/main" val="3740632920"/>
                  </a:ext>
                </a:extLst>
              </a:tr>
              <a:tr h="812991">
                <a:tc>
                  <a:txBody>
                    <a:bodyPr/>
                    <a:lstStyle/>
                    <a:p>
                      <a:pPr algn="l"/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DS6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 dirty="0">
                          <a:solidFill>
                            <a:schemeClr val="tx1"/>
                          </a:solidFill>
                          <a:effectLst/>
                        </a:rPr>
                        <a:t>Binary label + mask 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 dirty="0">
                          <a:solidFill>
                            <a:schemeClr val="tx1"/>
                          </a:solidFill>
                          <a:effectLst/>
                        </a:rPr>
                        <a:t>❌</a:t>
                      </a:r>
                    </a:p>
                  </a:txBody>
                  <a:tcPr marL="0" marR="13580" marT="13580" marB="135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cap="none" spc="0" dirty="0">
                          <a:solidFill>
                            <a:schemeClr val="tx1"/>
                          </a:solidFill>
                          <a:effectLst/>
                        </a:rPr>
                        <a:t>Classification, Segmentation</a:t>
                      </a:r>
                    </a:p>
                  </a:txBody>
                  <a:tcPr marL="0" marR="13580" marT="13580" marB="13580" anchor="ctr"/>
                </a:tc>
                <a:extLst>
                  <a:ext uri="{0D108BD9-81ED-4DB2-BD59-A6C34878D82A}">
                    <a16:rowId xmlns:a16="http://schemas.microsoft.com/office/drawing/2014/main" val="405333489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ABCEE70-7F82-2417-B412-66BC758DFE2A}"/>
              </a:ext>
            </a:extLst>
          </p:cNvPr>
          <p:cNvSpPr txBox="1"/>
          <p:nvPr/>
        </p:nvSpPr>
        <p:spPr>
          <a:xfrm>
            <a:off x="3701480" y="6027816"/>
            <a:ext cx="6100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cap="none" spc="0" dirty="0">
                <a:solidFill>
                  <a:schemeClr val="tx1"/>
                </a:solidFill>
                <a:effectLst/>
              </a:rPr>
              <a:t>*</a:t>
            </a:r>
            <a:r>
              <a:rPr lang="en-US" sz="1800" b="0" cap="none" spc="0" dirty="0">
                <a:solidFill>
                  <a:schemeClr val="tx1"/>
                </a:solidFill>
                <a:effectLst/>
              </a:rPr>
              <a:t>3-radiologist majority vote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116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0E168-B854-21B0-4BA8-BB2625B7D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hlinkClick r:id="rId2"/>
              </a:rPr>
              <a:t>https://arxiv.org/abs/2607.27235</a:t>
            </a:r>
            <a:endParaRPr lang="en-US" sz="1800" dirty="0"/>
          </a:p>
          <a:p>
            <a:endParaRPr lang="en-US" dirty="0"/>
          </a:p>
        </p:txBody>
      </p:sp>
      <p:pic>
        <p:nvPicPr>
          <p:cNvPr id="5" name="Picture 4" descr="A close-up of a text&#10;&#10;AI-generated content may be incorrect.">
            <a:extLst>
              <a:ext uri="{FF2B5EF4-FFF2-40B4-BE49-F238E27FC236}">
                <a16:creationId xmlns:a16="http://schemas.microsoft.com/office/drawing/2014/main" id="{91C20B33-9EE7-5E9F-EA55-E2838E8C8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925" y="2176205"/>
            <a:ext cx="8852522" cy="214464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200DB26-B277-4CF1-0FF2-CD74E1423475}"/>
              </a:ext>
            </a:extLst>
          </p:cNvPr>
          <p:cNvGrpSpPr/>
          <p:nvPr/>
        </p:nvGrpSpPr>
        <p:grpSpPr>
          <a:xfrm>
            <a:off x="3560219" y="4555312"/>
            <a:ext cx="4737086" cy="2193188"/>
            <a:chOff x="4402048" y="4485323"/>
            <a:chExt cx="4737086" cy="2193188"/>
          </a:xfrm>
        </p:grpSpPr>
        <p:pic>
          <p:nvPicPr>
            <p:cNvPr id="7" name="Picture 6" descr="A qr code with black squares&#10;&#10;AI-generated content may be incorrect.">
              <a:extLst>
                <a:ext uri="{FF2B5EF4-FFF2-40B4-BE49-F238E27FC236}">
                  <a16:creationId xmlns:a16="http://schemas.microsoft.com/office/drawing/2014/main" id="{4AA5E1CC-9E39-DA2F-7298-B48A163B4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02049" y="4489040"/>
              <a:ext cx="1693951" cy="1687923"/>
            </a:xfrm>
            <a:prstGeom prst="rect">
              <a:avLst/>
            </a:prstGeom>
          </p:spPr>
        </p:pic>
        <p:pic>
          <p:nvPicPr>
            <p:cNvPr id="9" name="Picture 8" descr="A qr code with a black and white background&#10;&#10;AI-generated content may be incorrect.">
              <a:extLst>
                <a:ext uri="{FF2B5EF4-FFF2-40B4-BE49-F238E27FC236}">
                  <a16:creationId xmlns:a16="http://schemas.microsoft.com/office/drawing/2014/main" id="{9A30FE55-9BA3-0B30-2595-EAA8ABA30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96776" y="4485323"/>
              <a:ext cx="1662271" cy="169164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9473530-941D-FBDC-1056-663851366880}"/>
                </a:ext>
              </a:extLst>
            </p:cNvPr>
            <p:cNvSpPr txBox="1"/>
            <p:nvPr/>
          </p:nvSpPr>
          <p:spPr>
            <a:xfrm>
              <a:off x="4402048" y="6308209"/>
              <a:ext cx="16939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Preprint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D513B19-94E5-112A-EA6E-9019C4CF5D36}"/>
                </a:ext>
              </a:extLst>
            </p:cNvPr>
            <p:cNvSpPr txBox="1"/>
            <p:nvPr/>
          </p:nvSpPr>
          <p:spPr>
            <a:xfrm>
              <a:off x="7316687" y="6309179"/>
              <a:ext cx="18224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Documentation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592AD59-5792-E9EF-F23A-657BA7DEC5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291061"/>
            <a:ext cx="4976462" cy="117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270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92</Words>
  <Application>Microsoft Macintosh PowerPoint</Application>
  <PresentationFormat>Widescreen</PresentationFormat>
  <Paragraphs>36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Datathon26 CXR Datasets</vt:lpstr>
      <vt:lpstr>CXR Datasets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Li, Frank</dc:creator>
  <cp:lastModifiedBy>Li, Frank</cp:lastModifiedBy>
  <cp:revision>6</cp:revision>
  <dcterms:created xsi:type="dcterms:W3CDTF">2026-07-31T00:41:53Z</dcterms:created>
  <dcterms:modified xsi:type="dcterms:W3CDTF">2026-07-31T02:07:15Z</dcterms:modified>
</cp:coreProperties>
</file>